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711" r:id="rId2"/>
    <p:sldId id="721" r:id="rId3"/>
    <p:sldId id="712" r:id="rId4"/>
    <p:sldId id="713" r:id="rId5"/>
    <p:sldId id="714" r:id="rId6"/>
    <p:sldId id="715" r:id="rId7"/>
    <p:sldId id="722" r:id="rId8"/>
    <p:sldId id="724" r:id="rId9"/>
    <p:sldId id="716" r:id="rId10"/>
    <p:sldId id="729" r:id="rId11"/>
    <p:sldId id="717" r:id="rId12"/>
    <p:sldId id="718" r:id="rId13"/>
    <p:sldId id="723" r:id="rId14"/>
    <p:sldId id="725" r:id="rId15"/>
    <p:sldId id="727" r:id="rId16"/>
    <p:sldId id="719" r:id="rId17"/>
    <p:sldId id="720" r:id="rId18"/>
    <p:sldId id="730" r:id="rId19"/>
    <p:sldId id="726" r:id="rId20"/>
    <p:sldId id="3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E6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448987-8A52-482A-9358-1C4AB62FF4D4}" v="162" dt="2023-11-15T07:54:49.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8" d="100"/>
          <a:sy n="58" d="100"/>
        </p:scale>
        <p:origin x="9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2FF665-23D2-451F-A7CC-965270B26C3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8C340F7-7F49-4F8A-BF1E-15E2A96F9B72}">
      <dgm:prSet phldrT="[Text]"/>
      <dgm:spPr/>
      <dgm:t>
        <a:bodyPr/>
        <a:lstStyle/>
        <a:p>
          <a:r>
            <a:rPr lang="ar-SA" dirty="0"/>
            <a:t>1</a:t>
          </a:r>
          <a:endParaRPr lang="en-US" dirty="0"/>
        </a:p>
      </dgm:t>
    </dgm:pt>
    <dgm:pt modelId="{3E6B410C-3CF6-4410-9E16-7AF29037AF81}" type="parTrans" cxnId="{75DAC90D-F738-454B-B52E-440AC62D9026}">
      <dgm:prSet/>
      <dgm:spPr/>
      <dgm:t>
        <a:bodyPr/>
        <a:lstStyle/>
        <a:p>
          <a:endParaRPr lang="en-US"/>
        </a:p>
      </dgm:t>
    </dgm:pt>
    <dgm:pt modelId="{677F1E1B-650D-4CD1-AF85-81EDBF58B01C}" type="sibTrans" cxnId="{75DAC90D-F738-454B-B52E-440AC62D9026}">
      <dgm:prSet/>
      <dgm:spPr/>
      <dgm:t>
        <a:bodyPr/>
        <a:lstStyle/>
        <a:p>
          <a:endParaRPr lang="en-US"/>
        </a:p>
      </dgm:t>
    </dgm:pt>
    <dgm:pt modelId="{2D262B7F-B135-4E93-B1BA-1EEC1F22C827}">
      <dgm:prSet phldrT="[Text]"/>
      <dgm:spPr/>
      <dgm:t>
        <a:bodyPr/>
        <a:lstStyle/>
        <a:p>
          <a:pPr algn="r" rtl="1"/>
          <a:r>
            <a:rPr lang="ar-SA" dirty="0"/>
            <a:t>أن تستنتج الطالبة فوائد البكتيريا بدقة من خلال الحوار.</a:t>
          </a:r>
          <a:endParaRPr lang="en-US" dirty="0"/>
        </a:p>
      </dgm:t>
    </dgm:pt>
    <dgm:pt modelId="{753BFFDC-75F2-40FA-86FC-572DD34C7099}" type="parTrans" cxnId="{CFDA593A-936A-4D57-969D-5B673B45A88A}">
      <dgm:prSet/>
      <dgm:spPr/>
      <dgm:t>
        <a:bodyPr/>
        <a:lstStyle/>
        <a:p>
          <a:endParaRPr lang="en-US"/>
        </a:p>
      </dgm:t>
    </dgm:pt>
    <dgm:pt modelId="{4470D175-66C9-4483-897F-9000B0466E08}" type="sibTrans" cxnId="{CFDA593A-936A-4D57-969D-5B673B45A88A}">
      <dgm:prSet/>
      <dgm:spPr/>
      <dgm:t>
        <a:bodyPr/>
        <a:lstStyle/>
        <a:p>
          <a:endParaRPr lang="en-US"/>
        </a:p>
      </dgm:t>
    </dgm:pt>
    <dgm:pt modelId="{CED06FF4-2498-4AFB-BEAC-1221E434490A}">
      <dgm:prSet phldrT="[Text]"/>
      <dgm:spPr/>
      <dgm:t>
        <a:bodyPr/>
        <a:lstStyle/>
        <a:p>
          <a:r>
            <a:rPr lang="ar-SA" dirty="0"/>
            <a:t>2</a:t>
          </a:r>
          <a:endParaRPr lang="en-US" dirty="0"/>
        </a:p>
      </dgm:t>
    </dgm:pt>
    <dgm:pt modelId="{7D84816A-837F-481B-A51B-463B6DD26A8B}" type="parTrans" cxnId="{BB8A78F8-ABF6-4C9A-A0A6-B4938C12A754}">
      <dgm:prSet/>
      <dgm:spPr/>
      <dgm:t>
        <a:bodyPr/>
        <a:lstStyle/>
        <a:p>
          <a:endParaRPr lang="en-US"/>
        </a:p>
      </dgm:t>
    </dgm:pt>
    <dgm:pt modelId="{A185212D-C1DB-4C7A-BEB7-C7D9E9E626DD}" type="sibTrans" cxnId="{BB8A78F8-ABF6-4C9A-A0A6-B4938C12A754}">
      <dgm:prSet/>
      <dgm:spPr/>
      <dgm:t>
        <a:bodyPr/>
        <a:lstStyle/>
        <a:p>
          <a:endParaRPr lang="en-US"/>
        </a:p>
      </dgm:t>
    </dgm:pt>
    <dgm:pt modelId="{30C2182F-C392-4EDE-9954-95BDF97DFC83}">
      <dgm:prSet phldrT="[Text]"/>
      <dgm:spPr/>
      <dgm:t>
        <a:bodyPr/>
        <a:lstStyle/>
        <a:p>
          <a:pPr rtl="1"/>
          <a:r>
            <a:rPr lang="ar-SA" dirty="0"/>
            <a:t>أن تشرح الطالبة أضرار البكتيريا بشكل صحيح بالاستعانة بالكتاب المدرسي.</a:t>
          </a:r>
          <a:endParaRPr lang="en-US" dirty="0"/>
        </a:p>
      </dgm:t>
    </dgm:pt>
    <dgm:pt modelId="{48A74E54-3EB9-4973-A6CB-123920C73FC2}" type="parTrans" cxnId="{251569E4-6604-4060-8CDE-95FDAD291C00}">
      <dgm:prSet/>
      <dgm:spPr/>
      <dgm:t>
        <a:bodyPr/>
        <a:lstStyle/>
        <a:p>
          <a:endParaRPr lang="en-US"/>
        </a:p>
      </dgm:t>
    </dgm:pt>
    <dgm:pt modelId="{769F059D-C3C5-4C35-9439-50CAA72CF26F}" type="sibTrans" cxnId="{251569E4-6604-4060-8CDE-95FDAD291C00}">
      <dgm:prSet/>
      <dgm:spPr/>
      <dgm:t>
        <a:bodyPr/>
        <a:lstStyle/>
        <a:p>
          <a:endParaRPr lang="en-US"/>
        </a:p>
      </dgm:t>
    </dgm:pt>
    <dgm:pt modelId="{5868B190-A535-4EDA-A83E-591A64ECC49C}" type="pres">
      <dgm:prSet presAssocID="{AB2FF665-23D2-451F-A7CC-965270B26C3F}" presName="linearFlow" presStyleCnt="0">
        <dgm:presLayoutVars>
          <dgm:dir val="rev"/>
          <dgm:animLvl val="lvl"/>
          <dgm:resizeHandles val="exact"/>
        </dgm:presLayoutVars>
      </dgm:prSet>
      <dgm:spPr/>
    </dgm:pt>
    <dgm:pt modelId="{9FEAB031-BEE0-460A-9439-89890094C397}" type="pres">
      <dgm:prSet presAssocID="{A8C340F7-7F49-4F8A-BF1E-15E2A96F9B72}" presName="composite" presStyleCnt="0"/>
      <dgm:spPr/>
    </dgm:pt>
    <dgm:pt modelId="{D596538C-F4E8-41BD-ADBF-2D6E060C9A79}" type="pres">
      <dgm:prSet presAssocID="{A8C340F7-7F49-4F8A-BF1E-15E2A96F9B72}" presName="parentText" presStyleLbl="alignNode1" presStyleIdx="0" presStyleCnt="2">
        <dgm:presLayoutVars>
          <dgm:chMax val="1"/>
          <dgm:bulletEnabled val="1"/>
        </dgm:presLayoutVars>
      </dgm:prSet>
      <dgm:spPr/>
    </dgm:pt>
    <dgm:pt modelId="{11A0F299-07D9-448C-AFD3-57E4ACF9B83B}" type="pres">
      <dgm:prSet presAssocID="{A8C340F7-7F49-4F8A-BF1E-15E2A96F9B72}" presName="descendantText" presStyleLbl="alignAcc1" presStyleIdx="0" presStyleCnt="2" custLinFactNeighborX="-587" custLinFactNeighborY="1711">
        <dgm:presLayoutVars>
          <dgm:bulletEnabled val="1"/>
        </dgm:presLayoutVars>
      </dgm:prSet>
      <dgm:spPr/>
    </dgm:pt>
    <dgm:pt modelId="{603FD67A-3CA0-488A-8C14-E550B379FE60}" type="pres">
      <dgm:prSet presAssocID="{677F1E1B-650D-4CD1-AF85-81EDBF58B01C}" presName="sp" presStyleCnt="0"/>
      <dgm:spPr/>
    </dgm:pt>
    <dgm:pt modelId="{AE5FF5CC-328E-4D90-B08B-D411FAC3A724}" type="pres">
      <dgm:prSet presAssocID="{CED06FF4-2498-4AFB-BEAC-1221E434490A}" presName="composite" presStyleCnt="0"/>
      <dgm:spPr/>
    </dgm:pt>
    <dgm:pt modelId="{1C55D74B-30A3-4692-804A-C45A88B76B16}" type="pres">
      <dgm:prSet presAssocID="{CED06FF4-2498-4AFB-BEAC-1221E434490A}" presName="parentText" presStyleLbl="alignNode1" presStyleIdx="1" presStyleCnt="2">
        <dgm:presLayoutVars>
          <dgm:chMax val="1"/>
          <dgm:bulletEnabled val="1"/>
        </dgm:presLayoutVars>
      </dgm:prSet>
      <dgm:spPr/>
    </dgm:pt>
    <dgm:pt modelId="{EB4FE08C-7AD2-4575-A843-CC04830572C0}" type="pres">
      <dgm:prSet presAssocID="{CED06FF4-2498-4AFB-BEAC-1221E434490A}" presName="descendantText" presStyleLbl="alignAcc1" presStyleIdx="1" presStyleCnt="2" custLinFactNeighborX="0">
        <dgm:presLayoutVars>
          <dgm:bulletEnabled val="1"/>
        </dgm:presLayoutVars>
      </dgm:prSet>
      <dgm:spPr/>
    </dgm:pt>
  </dgm:ptLst>
  <dgm:cxnLst>
    <dgm:cxn modelId="{F3F5CB03-35D6-4C63-A0F7-7867B4A9CE37}" type="presOf" srcId="{30C2182F-C392-4EDE-9954-95BDF97DFC83}" destId="{EB4FE08C-7AD2-4575-A843-CC04830572C0}" srcOrd="0" destOrd="0" presId="urn:microsoft.com/office/officeart/2005/8/layout/chevron2"/>
    <dgm:cxn modelId="{75DAC90D-F738-454B-B52E-440AC62D9026}" srcId="{AB2FF665-23D2-451F-A7CC-965270B26C3F}" destId="{A8C340F7-7F49-4F8A-BF1E-15E2A96F9B72}" srcOrd="0" destOrd="0" parTransId="{3E6B410C-3CF6-4410-9E16-7AF29037AF81}" sibTransId="{677F1E1B-650D-4CD1-AF85-81EDBF58B01C}"/>
    <dgm:cxn modelId="{CFDA593A-936A-4D57-969D-5B673B45A88A}" srcId="{A8C340F7-7F49-4F8A-BF1E-15E2A96F9B72}" destId="{2D262B7F-B135-4E93-B1BA-1EEC1F22C827}" srcOrd="0" destOrd="0" parTransId="{753BFFDC-75F2-40FA-86FC-572DD34C7099}" sibTransId="{4470D175-66C9-4483-897F-9000B0466E08}"/>
    <dgm:cxn modelId="{714B3E88-A128-4835-96BD-8506AFFD934E}" type="presOf" srcId="{A8C340F7-7F49-4F8A-BF1E-15E2A96F9B72}" destId="{D596538C-F4E8-41BD-ADBF-2D6E060C9A79}" srcOrd="0" destOrd="0" presId="urn:microsoft.com/office/officeart/2005/8/layout/chevron2"/>
    <dgm:cxn modelId="{F65AD6A4-AEFC-4193-A11F-137F2C3B9753}" type="presOf" srcId="{AB2FF665-23D2-451F-A7CC-965270B26C3F}" destId="{5868B190-A535-4EDA-A83E-591A64ECC49C}" srcOrd="0" destOrd="0" presId="urn:microsoft.com/office/officeart/2005/8/layout/chevron2"/>
    <dgm:cxn modelId="{44EEB3DC-8D95-4ED3-8404-E2B26054A7B3}" type="presOf" srcId="{CED06FF4-2498-4AFB-BEAC-1221E434490A}" destId="{1C55D74B-30A3-4692-804A-C45A88B76B16}" srcOrd="0" destOrd="0" presId="urn:microsoft.com/office/officeart/2005/8/layout/chevron2"/>
    <dgm:cxn modelId="{251569E4-6604-4060-8CDE-95FDAD291C00}" srcId="{CED06FF4-2498-4AFB-BEAC-1221E434490A}" destId="{30C2182F-C392-4EDE-9954-95BDF97DFC83}" srcOrd="0" destOrd="0" parTransId="{48A74E54-3EB9-4973-A6CB-123920C73FC2}" sibTransId="{769F059D-C3C5-4C35-9439-50CAA72CF26F}"/>
    <dgm:cxn modelId="{AA9BE3F5-D450-466C-965F-B50AE553DA6F}" type="presOf" srcId="{2D262B7F-B135-4E93-B1BA-1EEC1F22C827}" destId="{11A0F299-07D9-448C-AFD3-57E4ACF9B83B}" srcOrd="0" destOrd="0" presId="urn:microsoft.com/office/officeart/2005/8/layout/chevron2"/>
    <dgm:cxn modelId="{BB8A78F8-ABF6-4C9A-A0A6-B4938C12A754}" srcId="{AB2FF665-23D2-451F-A7CC-965270B26C3F}" destId="{CED06FF4-2498-4AFB-BEAC-1221E434490A}" srcOrd="1" destOrd="0" parTransId="{7D84816A-837F-481B-A51B-463B6DD26A8B}" sibTransId="{A185212D-C1DB-4C7A-BEB7-C7D9E9E626DD}"/>
    <dgm:cxn modelId="{A376D98F-49EE-430A-BA40-F87DF989A988}" type="presParOf" srcId="{5868B190-A535-4EDA-A83E-591A64ECC49C}" destId="{9FEAB031-BEE0-460A-9439-89890094C397}" srcOrd="0" destOrd="0" presId="urn:microsoft.com/office/officeart/2005/8/layout/chevron2"/>
    <dgm:cxn modelId="{F9415C1F-1485-4E68-8DD2-A0430423CC66}" type="presParOf" srcId="{9FEAB031-BEE0-460A-9439-89890094C397}" destId="{D596538C-F4E8-41BD-ADBF-2D6E060C9A79}" srcOrd="0" destOrd="0" presId="urn:microsoft.com/office/officeart/2005/8/layout/chevron2"/>
    <dgm:cxn modelId="{CA857E0B-653F-4AB4-A6FD-4CFB40DF8286}" type="presParOf" srcId="{9FEAB031-BEE0-460A-9439-89890094C397}" destId="{11A0F299-07D9-448C-AFD3-57E4ACF9B83B}" srcOrd="1" destOrd="0" presId="urn:microsoft.com/office/officeart/2005/8/layout/chevron2"/>
    <dgm:cxn modelId="{19A928F1-223F-4D67-BDAC-76E4BD58332A}" type="presParOf" srcId="{5868B190-A535-4EDA-A83E-591A64ECC49C}" destId="{603FD67A-3CA0-488A-8C14-E550B379FE60}" srcOrd="1" destOrd="0" presId="urn:microsoft.com/office/officeart/2005/8/layout/chevron2"/>
    <dgm:cxn modelId="{70AF0A03-D3D8-4A90-B2F2-91F4DA084CCD}" type="presParOf" srcId="{5868B190-A535-4EDA-A83E-591A64ECC49C}" destId="{AE5FF5CC-328E-4D90-B08B-D411FAC3A724}" srcOrd="2" destOrd="0" presId="urn:microsoft.com/office/officeart/2005/8/layout/chevron2"/>
    <dgm:cxn modelId="{A574A685-2D5A-4436-B058-6A1E023BCE6D}" type="presParOf" srcId="{AE5FF5CC-328E-4D90-B08B-D411FAC3A724}" destId="{1C55D74B-30A3-4692-804A-C45A88B76B16}" srcOrd="0" destOrd="0" presId="urn:microsoft.com/office/officeart/2005/8/layout/chevron2"/>
    <dgm:cxn modelId="{2F478F4F-11C1-42EC-BC46-499B1A98A609}" type="presParOf" srcId="{AE5FF5CC-328E-4D90-B08B-D411FAC3A724}" destId="{EB4FE08C-7AD2-4575-A843-CC04830572C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6538C-F4E8-41BD-ADBF-2D6E060C9A79}">
      <dsp:nvSpPr>
        <dsp:cNvPr id="0" name=""/>
        <dsp:cNvSpPr/>
      </dsp:nvSpPr>
      <dsp:spPr>
        <a:xfrm rot="5400000">
          <a:off x="5708120" y="430174"/>
          <a:ext cx="2846916" cy="199284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489200">
            <a:lnSpc>
              <a:spcPct val="90000"/>
            </a:lnSpc>
            <a:spcBef>
              <a:spcPct val="0"/>
            </a:spcBef>
            <a:spcAft>
              <a:spcPct val="35000"/>
            </a:spcAft>
            <a:buNone/>
          </a:pPr>
          <a:r>
            <a:rPr lang="ar-SA" sz="5600" kern="1200" dirty="0"/>
            <a:t>1</a:t>
          </a:r>
          <a:endParaRPr lang="en-US" sz="5600" kern="1200" dirty="0"/>
        </a:p>
      </dsp:txBody>
      <dsp:txXfrm rot="-5400000">
        <a:off x="6135158" y="999558"/>
        <a:ext cx="1992841" cy="854075"/>
      </dsp:txXfrm>
    </dsp:sp>
    <dsp:sp modelId="{11A0F299-07D9-448C-AFD3-57E4ACF9B83B}">
      <dsp:nvSpPr>
        <dsp:cNvPr id="0" name=""/>
        <dsp:cNvSpPr/>
      </dsp:nvSpPr>
      <dsp:spPr>
        <a:xfrm rot="16200000">
          <a:off x="2142331" y="-2107531"/>
          <a:ext cx="1850495" cy="61351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84480" bIns="25400" numCol="1" spcCol="1270" anchor="ctr" anchorCtr="0">
          <a:noAutofit/>
        </a:bodyPr>
        <a:lstStyle/>
        <a:p>
          <a:pPr marL="285750" lvl="1" indent="-285750" algn="r" defTabSz="1778000" rtl="1">
            <a:lnSpc>
              <a:spcPct val="90000"/>
            </a:lnSpc>
            <a:spcBef>
              <a:spcPct val="0"/>
            </a:spcBef>
            <a:spcAft>
              <a:spcPct val="15000"/>
            </a:spcAft>
            <a:buChar char="•"/>
          </a:pPr>
          <a:r>
            <a:rPr lang="ar-SA" sz="4000" kern="1200" dirty="0"/>
            <a:t>أن تستنتج الطالبة فوائد البكتيريا بدقة من خلال الحوار.</a:t>
          </a:r>
          <a:endParaRPr lang="en-US" sz="4000" kern="1200" dirty="0"/>
        </a:p>
      </dsp:txBody>
      <dsp:txXfrm rot="5400000">
        <a:off x="90334" y="125134"/>
        <a:ext cx="6044824" cy="1669827"/>
      </dsp:txXfrm>
    </dsp:sp>
    <dsp:sp modelId="{1C55D74B-30A3-4692-804A-C45A88B76B16}">
      <dsp:nvSpPr>
        <dsp:cNvPr id="0" name=""/>
        <dsp:cNvSpPr/>
      </dsp:nvSpPr>
      <dsp:spPr>
        <a:xfrm rot="5400000">
          <a:off x="5708120" y="2995650"/>
          <a:ext cx="2846916" cy="199284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489200">
            <a:lnSpc>
              <a:spcPct val="90000"/>
            </a:lnSpc>
            <a:spcBef>
              <a:spcPct val="0"/>
            </a:spcBef>
            <a:spcAft>
              <a:spcPct val="35000"/>
            </a:spcAft>
            <a:buNone/>
          </a:pPr>
          <a:r>
            <a:rPr lang="ar-SA" sz="5600" kern="1200" dirty="0"/>
            <a:t>2</a:t>
          </a:r>
          <a:endParaRPr lang="en-US" sz="5600" kern="1200" dirty="0"/>
        </a:p>
      </dsp:txBody>
      <dsp:txXfrm rot="-5400000">
        <a:off x="6135158" y="3565034"/>
        <a:ext cx="1992841" cy="854075"/>
      </dsp:txXfrm>
    </dsp:sp>
    <dsp:sp modelId="{EB4FE08C-7AD2-4575-A843-CC04830572C0}">
      <dsp:nvSpPr>
        <dsp:cNvPr id="0" name=""/>
        <dsp:cNvSpPr/>
      </dsp:nvSpPr>
      <dsp:spPr>
        <a:xfrm rot="16200000">
          <a:off x="2142331" y="426281"/>
          <a:ext cx="1850495" cy="61351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84480" bIns="25400" numCol="1" spcCol="1270" anchor="ctr" anchorCtr="0">
          <a:noAutofit/>
        </a:bodyPr>
        <a:lstStyle/>
        <a:p>
          <a:pPr marL="285750" lvl="1" indent="-285750" algn="r" defTabSz="1778000" rtl="1">
            <a:lnSpc>
              <a:spcPct val="90000"/>
            </a:lnSpc>
            <a:spcBef>
              <a:spcPct val="0"/>
            </a:spcBef>
            <a:spcAft>
              <a:spcPct val="15000"/>
            </a:spcAft>
            <a:buChar char="•"/>
          </a:pPr>
          <a:r>
            <a:rPr lang="ar-SA" sz="4000" kern="1200" dirty="0"/>
            <a:t>أن تشرح الطالبة أضرار البكتيريا بشكل صحيح بالاستعانة بالكتاب المدرسي.</a:t>
          </a:r>
          <a:endParaRPr lang="en-US" sz="4000" kern="1200" dirty="0"/>
        </a:p>
      </dsp:txBody>
      <dsp:txXfrm rot="5400000">
        <a:off x="90334" y="2658946"/>
        <a:ext cx="6044824" cy="166982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98B19-7E8C-4D7E-A15B-D80CF89F703A}" type="datetimeFigureOut">
              <a:rPr lang="en-US" smtClean="0"/>
              <a:t>10/27/2025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9DD1A4-5D4C-4029-A3D5-2A60F3B90638}" type="slidenum">
              <a:rPr lang="en-US" smtClean="0"/>
              <a:t>‹#›</a:t>
            </a:fld>
            <a:endParaRPr lang="en-US"/>
          </a:p>
        </p:txBody>
      </p:sp>
    </p:spTree>
    <p:extLst>
      <p:ext uri="{BB962C8B-B14F-4D97-AF65-F5344CB8AC3E}">
        <p14:creationId xmlns:p14="http://schemas.microsoft.com/office/powerpoint/2010/main" val="654432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744A391D-DC2B-4D20-A89E-B7E0CF3229B3}" type="slidenum">
              <a:rPr lang="ar-SA" altLang="ar-BH"/>
              <a:pPr algn="l">
                <a:spcBef>
                  <a:spcPct val="0"/>
                </a:spcBef>
              </a:pPr>
              <a:t>7</a:t>
            </a:fld>
            <a:endParaRPr lang="en-US" altLang="ar-BH"/>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ar-BH"/>
          </a:p>
        </p:txBody>
      </p:sp>
    </p:spTree>
    <p:extLst>
      <p:ext uri="{BB962C8B-B14F-4D97-AF65-F5344CB8AC3E}">
        <p14:creationId xmlns:p14="http://schemas.microsoft.com/office/powerpoint/2010/main" val="2954794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AAC7-78E5-40DF-B043-6475B87B85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87A6C7-22B5-4952-8A3F-91EB55B67F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D7B345-FA0C-40A0-8A48-52B9133B5158}"/>
              </a:ext>
            </a:extLst>
          </p:cNvPr>
          <p:cNvSpPr>
            <a:spLocks noGrp="1"/>
          </p:cNvSpPr>
          <p:nvPr>
            <p:ph type="dt" sz="half" idx="10"/>
          </p:nvPr>
        </p:nvSpPr>
        <p:spPr/>
        <p:txBody>
          <a:body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B1A9182-D0BA-4E3C-B966-0E6FCD3A8F4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4DC0C27-9355-44DC-8B1D-14E5567F04C7}"/>
              </a:ext>
            </a:extLst>
          </p:cNvPr>
          <p:cNvSpPr>
            <a:spLocks noGrp="1"/>
          </p:cNvSpPr>
          <p:nvPr>
            <p:ph type="sldNum" sz="quarter" idx="12"/>
          </p:nvPr>
        </p:nvSpPr>
        <p:spPr/>
        <p:txBody>
          <a:body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55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6A7A8-8470-4DE4-8BF6-C19CE2F148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49F79D-672F-4BAE-BA86-BD90766C0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0C470E-2BE4-46BE-8772-6F6A9CC232B1}"/>
              </a:ext>
            </a:extLst>
          </p:cNvPr>
          <p:cNvSpPr>
            <a:spLocks noGrp="1"/>
          </p:cNvSpPr>
          <p:nvPr>
            <p:ph type="dt" sz="half" idx="10"/>
          </p:nvPr>
        </p:nvSpPr>
        <p:spPr/>
        <p:txBody>
          <a:body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B3115F1-E31C-462A-9AF5-19A3AB3A9E7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02AD180-A90D-4D50-B3A7-9C2F70D9D8A2}"/>
              </a:ext>
            </a:extLst>
          </p:cNvPr>
          <p:cNvSpPr>
            <a:spLocks noGrp="1"/>
          </p:cNvSpPr>
          <p:nvPr>
            <p:ph type="sldNum" sz="quarter" idx="12"/>
          </p:nvPr>
        </p:nvSpPr>
        <p:spPr/>
        <p:txBody>
          <a:body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2144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FB23D6-5817-4880-B97A-E641069240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E1D353-FBD5-4B1B-AC15-CFE3E38E0B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12DB65-0DAF-4607-83CF-E1E662B2BA82}"/>
              </a:ext>
            </a:extLst>
          </p:cNvPr>
          <p:cNvSpPr>
            <a:spLocks noGrp="1"/>
          </p:cNvSpPr>
          <p:nvPr>
            <p:ph type="dt" sz="half" idx="10"/>
          </p:nvPr>
        </p:nvSpPr>
        <p:spPr/>
        <p:txBody>
          <a:body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DA400C1-FC7F-4366-868B-6CBE91A18DC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D87F4750-ECB1-4DAE-BABB-B0EF0254E05F}"/>
              </a:ext>
            </a:extLst>
          </p:cNvPr>
          <p:cNvSpPr>
            <a:spLocks noGrp="1"/>
          </p:cNvSpPr>
          <p:nvPr>
            <p:ph type="sldNum" sz="quarter" idx="12"/>
          </p:nvPr>
        </p:nvSpPr>
        <p:spPr/>
        <p:txBody>
          <a:body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639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9EB5-6A15-4C1D-880E-8F98C6B665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EF439-BDFF-4D18-98F2-F9DCB8D167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71FFE-D8EC-4F0E-B3B6-33A13EAA7E8E}"/>
              </a:ext>
            </a:extLst>
          </p:cNvPr>
          <p:cNvSpPr>
            <a:spLocks noGrp="1"/>
          </p:cNvSpPr>
          <p:nvPr>
            <p:ph type="dt" sz="half" idx="10"/>
          </p:nvPr>
        </p:nvSpPr>
        <p:spPr/>
        <p:txBody>
          <a:body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FF2919B-62AC-4F34-8D9E-DBB79BBD0E6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041FACF-F12B-40FC-A538-3585138A9E85}"/>
              </a:ext>
            </a:extLst>
          </p:cNvPr>
          <p:cNvSpPr>
            <a:spLocks noGrp="1"/>
          </p:cNvSpPr>
          <p:nvPr>
            <p:ph type="sldNum" sz="quarter" idx="12"/>
          </p:nvPr>
        </p:nvSpPr>
        <p:spPr/>
        <p:txBody>
          <a:body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9067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57CCF-AB76-4615-B410-BD63B6CAD0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0C55B5-BF5B-4F96-BC5A-0793E84914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9F6198-DDA1-4B7D-93F0-E24277D42514}"/>
              </a:ext>
            </a:extLst>
          </p:cNvPr>
          <p:cNvSpPr>
            <a:spLocks noGrp="1"/>
          </p:cNvSpPr>
          <p:nvPr>
            <p:ph type="dt" sz="half" idx="10"/>
          </p:nvPr>
        </p:nvSpPr>
        <p:spPr/>
        <p:txBody>
          <a:body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A01B67B-76A2-4D48-9F77-11C38B06FED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CD23C1C-0573-4067-A062-BC60DBBE114D}"/>
              </a:ext>
            </a:extLst>
          </p:cNvPr>
          <p:cNvSpPr>
            <a:spLocks noGrp="1"/>
          </p:cNvSpPr>
          <p:nvPr>
            <p:ph type="sldNum" sz="quarter" idx="12"/>
          </p:nvPr>
        </p:nvSpPr>
        <p:spPr/>
        <p:txBody>
          <a:body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6352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49EA-C379-465E-9D39-844D3CCF1D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B773B-7E17-42E6-A090-113BE8278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82EA9C-13CA-4943-8043-7CC7F93F7B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636CC8-1BDD-4519-9473-245468207C0D}"/>
              </a:ext>
            </a:extLst>
          </p:cNvPr>
          <p:cNvSpPr>
            <a:spLocks noGrp="1"/>
          </p:cNvSpPr>
          <p:nvPr>
            <p:ph type="dt" sz="half" idx="10"/>
          </p:nvPr>
        </p:nvSpPr>
        <p:spPr/>
        <p:txBody>
          <a:body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460FFE9-4FD7-413B-AA49-8F4770E1E39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ADD83603-4B02-4B0A-B271-D110F35DFB23}"/>
              </a:ext>
            </a:extLst>
          </p:cNvPr>
          <p:cNvSpPr>
            <a:spLocks noGrp="1"/>
          </p:cNvSpPr>
          <p:nvPr>
            <p:ph type="sldNum" sz="quarter" idx="12"/>
          </p:nvPr>
        </p:nvSpPr>
        <p:spPr/>
        <p:txBody>
          <a:body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3132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4D63-7F86-42A7-B2C0-1F1CC0256F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EFCEB0-8A9E-4E6F-A722-813C52709D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D4A253-8658-47E4-A5F7-30081EFD8C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3F09C0-96A5-43EE-9534-2CD3C25FC8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1CAA60-A58C-4FA6-B36C-FC0CC0D5BD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372FA3-8A19-4FB2-9A92-419C9C317D04}"/>
              </a:ext>
            </a:extLst>
          </p:cNvPr>
          <p:cNvSpPr>
            <a:spLocks noGrp="1"/>
          </p:cNvSpPr>
          <p:nvPr>
            <p:ph type="dt" sz="half" idx="10"/>
          </p:nvPr>
        </p:nvSpPr>
        <p:spPr/>
        <p:txBody>
          <a:body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3F7426A6-D210-4CB8-B0CA-6C232A3B85F2}"/>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A44E86D7-04A7-44F2-886A-6BADBFA7BD73}"/>
              </a:ext>
            </a:extLst>
          </p:cNvPr>
          <p:cNvSpPr>
            <a:spLocks noGrp="1"/>
          </p:cNvSpPr>
          <p:nvPr>
            <p:ph type="sldNum" sz="quarter" idx="12"/>
          </p:nvPr>
        </p:nvSpPr>
        <p:spPr/>
        <p:txBody>
          <a:body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3996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9699-CF0D-4611-9C40-4FD523ECDB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D9BBAD-B6BC-4A75-9AC0-F3853E9E172A}"/>
              </a:ext>
            </a:extLst>
          </p:cNvPr>
          <p:cNvSpPr>
            <a:spLocks noGrp="1"/>
          </p:cNvSpPr>
          <p:nvPr>
            <p:ph type="dt" sz="half" idx="10"/>
          </p:nvPr>
        </p:nvSpPr>
        <p:spPr/>
        <p:txBody>
          <a:body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D25DB461-6A3B-474F-8142-32293C002C38}"/>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2DA5D143-CBBF-487B-B9BC-8D46D467BAEA}"/>
              </a:ext>
            </a:extLst>
          </p:cNvPr>
          <p:cNvSpPr>
            <a:spLocks noGrp="1"/>
          </p:cNvSpPr>
          <p:nvPr>
            <p:ph type="sldNum" sz="quarter" idx="12"/>
          </p:nvPr>
        </p:nvSpPr>
        <p:spPr/>
        <p:txBody>
          <a:body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5067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0399BD-8540-4FCE-BF5E-0627F854BA57}"/>
              </a:ext>
            </a:extLst>
          </p:cNvPr>
          <p:cNvSpPr>
            <a:spLocks noGrp="1"/>
          </p:cNvSpPr>
          <p:nvPr>
            <p:ph type="dt" sz="half" idx="10"/>
          </p:nvPr>
        </p:nvSpPr>
        <p:spPr/>
        <p:txBody>
          <a:body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F00D67CC-25F1-49EA-A105-86E0CC6419E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7B32BC5C-BA15-410A-8EA4-F56CBF09C2DC}"/>
              </a:ext>
            </a:extLst>
          </p:cNvPr>
          <p:cNvSpPr>
            <a:spLocks noGrp="1"/>
          </p:cNvSpPr>
          <p:nvPr>
            <p:ph type="sldNum" sz="quarter" idx="12"/>
          </p:nvPr>
        </p:nvSpPr>
        <p:spPr/>
        <p:txBody>
          <a:body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8440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0EE7-98C8-46F9-BF0E-15F1458AE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E84AE9-D5B5-4E5A-95E7-72D126B9C4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E785BF-8DBC-4777-A903-09D1302743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C43E6-35AE-4AC7-A9FE-B6F89EE04A13}"/>
              </a:ext>
            </a:extLst>
          </p:cNvPr>
          <p:cNvSpPr>
            <a:spLocks noGrp="1"/>
          </p:cNvSpPr>
          <p:nvPr>
            <p:ph type="dt" sz="half" idx="10"/>
          </p:nvPr>
        </p:nvSpPr>
        <p:spPr/>
        <p:txBody>
          <a:body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6BE1BE72-3093-41D6-AE62-8032D96A628B}"/>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97DBE94C-7F26-4F73-AEAC-A0B3A5A51228}"/>
              </a:ext>
            </a:extLst>
          </p:cNvPr>
          <p:cNvSpPr>
            <a:spLocks noGrp="1"/>
          </p:cNvSpPr>
          <p:nvPr>
            <p:ph type="sldNum" sz="quarter" idx="12"/>
          </p:nvPr>
        </p:nvSpPr>
        <p:spPr/>
        <p:txBody>
          <a:body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1469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9611-DFA7-40FC-9C87-50A1E5D70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1271AB-6868-4D63-98A6-734C5B4901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052858-2147-435B-99A8-156396E46D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21EEB-2C2D-44A5-892F-B366DAC069E6}"/>
              </a:ext>
            </a:extLst>
          </p:cNvPr>
          <p:cNvSpPr>
            <a:spLocks noGrp="1"/>
          </p:cNvSpPr>
          <p:nvPr>
            <p:ph type="dt" sz="half" idx="10"/>
          </p:nvPr>
        </p:nvSpPr>
        <p:spPr/>
        <p:txBody>
          <a:body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0B229815-F269-46C6-A875-4368420176B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444FBC9-A646-4800-B5F3-C62ED2D96206}"/>
              </a:ext>
            </a:extLst>
          </p:cNvPr>
          <p:cNvSpPr>
            <a:spLocks noGrp="1"/>
          </p:cNvSpPr>
          <p:nvPr>
            <p:ph type="sldNum" sz="quarter" idx="12"/>
          </p:nvPr>
        </p:nvSpPr>
        <p:spPr/>
        <p:txBody>
          <a:body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9132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20000"/>
                <a:lumOff val="80000"/>
              </a:schemeClr>
            </a:gs>
            <a:gs pos="100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62B1A8-3ECB-45B4-8B31-8AED54E94D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D9B10-D5E9-4E48-86E2-BF90A68E3D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A1A5E-B88F-4CF6-9CAB-32360B9281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3B7299-2377-4B40-A203-071A6F00DC59}" type="datetimeFigureOut">
              <a:rPr lang="en-US" smtClean="0">
                <a:solidFill>
                  <a:prstClr val="black">
                    <a:tint val="75000"/>
                  </a:prstClr>
                </a:solidFill>
              </a:rPr>
              <a:pPr/>
              <a:t>10/27/2025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F486614-F2DA-446C-8F81-8A7833914F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2F58AB5-9565-4071-80E0-0DEAA22F7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55218-70CE-45E4-9363-3761607FE9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68976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hyperlink" Target="http://images.google.com.bh/imgres?imgurl=http://www.mcmua.com/images/BoyWithFever.jpg&amp;imgrefurl=http://www.3rbdr.com/article86.html&amp;h=364&amp;w=316&amp;sz=17&amp;hl=ar&amp;start=2&amp;tbnid=SqfyMxBgD7OmRM:&amp;tbnh=121&amp;tbnw=105&amp;prev=/images?q%3D%D8%A7%D8%B1%D8%AA%D9%81%D8%A7%D8%B9%2B%D8%AF%D8%B1%D8%AC%D8%A9%2B%D8%A7%D9%84%D8%AD%D8%B1%D8%A7%D8%B1%D8%A9%26gbv%3D2%26hl%3Dar" TargetMode="External"/><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6DAE-52F0-4DF6-9CF0-AED4033683ED}"/>
              </a:ext>
            </a:extLst>
          </p:cNvPr>
          <p:cNvSpPr>
            <a:spLocks noGrp="1"/>
          </p:cNvSpPr>
          <p:nvPr>
            <p:ph type="ctrTitle"/>
          </p:nvPr>
        </p:nvSpPr>
        <p:spPr/>
        <p:txBody>
          <a:bodyPr/>
          <a:lstStyle/>
          <a:p>
            <a:r>
              <a:rPr lang="ar-SA" dirty="0"/>
              <a:t>علم بيئة البكتيريا</a:t>
            </a:r>
            <a:endParaRPr lang="en-US" dirty="0"/>
          </a:p>
        </p:txBody>
      </p:sp>
      <p:sp>
        <p:nvSpPr>
          <p:cNvPr id="3" name="Subtitle 2">
            <a:extLst>
              <a:ext uri="{FF2B5EF4-FFF2-40B4-BE49-F238E27FC236}">
                <a16:creationId xmlns:a16="http://schemas.microsoft.com/office/drawing/2014/main" id="{22540C9B-169E-4A16-AA07-558422D32B88}"/>
              </a:ext>
            </a:extLst>
          </p:cNvPr>
          <p:cNvSpPr>
            <a:spLocks noGrp="1"/>
          </p:cNvSpPr>
          <p:nvPr>
            <p:ph type="subTitle" idx="1"/>
          </p:nvPr>
        </p:nvSpPr>
        <p:spPr/>
        <p:txBody>
          <a:bodyPr/>
          <a:lstStyle/>
          <a:p>
            <a:r>
              <a:rPr lang="ar-SA" dirty="0" err="1"/>
              <a:t>أ.فاطمة</a:t>
            </a:r>
            <a:r>
              <a:rPr lang="ar-SA" dirty="0"/>
              <a:t> عبدالنبي</a:t>
            </a:r>
            <a:endParaRPr lang="en-US" dirty="0"/>
          </a:p>
        </p:txBody>
      </p:sp>
      <p:pic>
        <p:nvPicPr>
          <p:cNvPr id="4" name="Picture 3"/>
          <p:cNvPicPr>
            <a:picLocks noChangeAspect="1"/>
          </p:cNvPicPr>
          <p:nvPr/>
        </p:nvPicPr>
        <p:blipFill rotWithShape="1">
          <a:blip r:embed="rId2"/>
          <a:srcRect l="6468" r="6654"/>
          <a:stretch/>
        </p:blipFill>
        <p:spPr>
          <a:xfrm>
            <a:off x="630621" y="3932136"/>
            <a:ext cx="3704896" cy="2705147"/>
          </a:xfrm>
          <a:prstGeom prst="rect">
            <a:avLst/>
          </a:prstGeom>
        </p:spPr>
      </p:pic>
      <p:pic>
        <p:nvPicPr>
          <p:cNvPr id="5"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2443"/>
          <a:stretch/>
        </p:blipFill>
        <p:spPr bwMode="auto">
          <a:xfrm>
            <a:off x="7062681" y="4290849"/>
            <a:ext cx="5129319" cy="2346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clrChange>
              <a:clrFrom>
                <a:srgbClr val="DAEEEC"/>
              </a:clrFrom>
              <a:clrTo>
                <a:srgbClr val="DAEEEC">
                  <a:alpha val="0"/>
                </a:srgbClr>
              </a:clrTo>
            </a:clrChange>
          </a:blip>
          <a:srcRect l="18408" r="13488"/>
          <a:stretch/>
        </p:blipFill>
        <p:spPr>
          <a:xfrm>
            <a:off x="630621" y="1517946"/>
            <a:ext cx="2940162" cy="22958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2414" y="0"/>
            <a:ext cx="10058400" cy="1333095"/>
          </a:xfrm>
          <a:prstGeom prst="rect">
            <a:avLst/>
          </a:prstGeom>
        </p:spPr>
      </p:pic>
      <p:pic>
        <p:nvPicPr>
          <p:cNvPr id="8" name="Picture 7"/>
          <p:cNvPicPr>
            <a:picLocks noChangeAspect="1"/>
          </p:cNvPicPr>
          <p:nvPr/>
        </p:nvPicPr>
        <p:blipFill>
          <a:blip r:embed="rId6"/>
          <a:stretch>
            <a:fillRect/>
          </a:stretch>
        </p:blipFill>
        <p:spPr>
          <a:xfrm>
            <a:off x="8942652" y="1621904"/>
            <a:ext cx="2787540" cy="2087964"/>
          </a:xfrm>
          <a:prstGeom prst="rect">
            <a:avLst/>
          </a:prstGeom>
        </p:spPr>
      </p:pic>
    </p:spTree>
    <p:extLst>
      <p:ext uri="{BB962C8B-B14F-4D97-AF65-F5344CB8AC3E}">
        <p14:creationId xmlns:p14="http://schemas.microsoft.com/office/powerpoint/2010/main" val="3646027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143125" cy="2143125"/>
          </a:xfrm>
          <a:prstGeom prst="rect">
            <a:avLst/>
          </a:prstGeom>
        </p:spPr>
      </p:pic>
      <p:sp>
        <p:nvSpPr>
          <p:cNvPr id="3" name="Rounded Rectangle 2"/>
          <p:cNvSpPr/>
          <p:nvPr/>
        </p:nvSpPr>
        <p:spPr>
          <a:xfrm>
            <a:off x="1561513" y="2250832"/>
            <a:ext cx="9514283" cy="142083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r>
              <a:rPr lang="ar-SA" sz="3200" dirty="0">
                <a:solidFill>
                  <a:schemeClr val="tx1"/>
                </a:solidFill>
              </a:rPr>
              <a:t>فكري معي:</a:t>
            </a:r>
          </a:p>
          <a:p>
            <a:pPr marL="285750" indent="-285750" algn="r" rtl="1">
              <a:buFont typeface="Wingdings" panose="05000000000000000000" pitchFamily="2" charset="2"/>
              <a:buChar char="Ø"/>
            </a:pPr>
            <a:r>
              <a:rPr lang="ar-SA" sz="3200" dirty="0">
                <a:solidFill>
                  <a:schemeClr val="tx1"/>
                </a:solidFill>
              </a:rPr>
              <a:t>كيف يمكن معالجة نقص أو عدم وجود البكتيريا النافعة في الأمعاء؟</a:t>
            </a:r>
            <a:endParaRPr lang="ar-SA" sz="3200" dirty="0">
              <a:solidFill>
                <a:srgbClr val="C00000"/>
              </a:solidFill>
            </a:endParaRPr>
          </a:p>
          <a:p>
            <a:pPr algn="r" rtl="1"/>
            <a:r>
              <a:rPr lang="ar-SA" sz="3200" dirty="0">
                <a:solidFill>
                  <a:srgbClr val="C00000"/>
                </a:solidFill>
              </a:rPr>
              <a:t> </a:t>
            </a:r>
            <a:endParaRPr lang="en-US" sz="3200" dirty="0">
              <a:solidFill>
                <a:srgbClr val="C00000"/>
              </a:solidFill>
            </a:endParaRPr>
          </a:p>
        </p:txBody>
      </p:sp>
      <p:sp>
        <p:nvSpPr>
          <p:cNvPr id="4" name="TextBox 3"/>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pic>
        <p:nvPicPr>
          <p:cNvPr id="5" name="Picture 4"/>
          <p:cNvPicPr>
            <a:picLocks noChangeAspect="1"/>
          </p:cNvPicPr>
          <p:nvPr/>
        </p:nvPicPr>
        <p:blipFill>
          <a:blip r:embed="rId3"/>
          <a:stretch>
            <a:fillRect/>
          </a:stretch>
        </p:blipFill>
        <p:spPr>
          <a:xfrm>
            <a:off x="909637" y="4573026"/>
            <a:ext cx="2466975" cy="1847850"/>
          </a:xfrm>
          <a:prstGeom prst="rect">
            <a:avLst/>
          </a:prstGeom>
        </p:spPr>
      </p:pic>
      <p:pic>
        <p:nvPicPr>
          <p:cNvPr id="6" name="Picture 5"/>
          <p:cNvPicPr>
            <a:picLocks noChangeAspect="1"/>
          </p:cNvPicPr>
          <p:nvPr/>
        </p:nvPicPr>
        <p:blipFill>
          <a:blip r:embed="rId4"/>
          <a:stretch>
            <a:fillRect/>
          </a:stretch>
        </p:blipFill>
        <p:spPr>
          <a:xfrm>
            <a:off x="5398275" y="4573026"/>
            <a:ext cx="1938696" cy="19447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p:cNvSpPr txBox="1"/>
          <p:nvPr/>
        </p:nvSpPr>
        <p:spPr>
          <a:xfrm>
            <a:off x="4180114" y="584775"/>
            <a:ext cx="8011886" cy="523220"/>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lvl="0" algn="r" rtl="1"/>
            <a:r>
              <a:rPr lang="ar-SA" sz="2800" dirty="0"/>
              <a:t>تقويم الهدف1: أن تستنتج الطالبة فوائد البكتيريا بدقة من خلال الحوار</a:t>
            </a:r>
            <a:r>
              <a:rPr lang="ar-SA" dirty="0"/>
              <a:t>.</a:t>
            </a:r>
            <a:endParaRPr lang="en-US" dirty="0"/>
          </a:p>
        </p:txBody>
      </p:sp>
      <p:pic>
        <p:nvPicPr>
          <p:cNvPr id="8" name="Content Placeholder 4"/>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454" r="3778"/>
          <a:stretch/>
        </p:blipFill>
        <p:spPr>
          <a:xfrm>
            <a:off x="3240183" y="292387"/>
            <a:ext cx="1081446" cy="1218282"/>
          </a:xfrm>
          <a:prstGeom prst="rect">
            <a:avLst/>
          </a:prstGeom>
        </p:spPr>
      </p:pic>
    </p:spTree>
    <p:extLst>
      <p:ext uri="{BB962C8B-B14F-4D97-AF65-F5344CB8AC3E}">
        <p14:creationId xmlns:p14="http://schemas.microsoft.com/office/powerpoint/2010/main" val="286830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
        <p:nvSpPr>
          <p:cNvPr id="3" name="TextBox 2"/>
          <p:cNvSpPr txBox="1"/>
          <p:nvPr/>
        </p:nvSpPr>
        <p:spPr>
          <a:xfrm>
            <a:off x="4763345" y="1212445"/>
            <a:ext cx="7456714" cy="1200329"/>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lvl="0" algn="r" rtl="1"/>
            <a:r>
              <a:rPr lang="ar-SA" sz="2400" dirty="0"/>
              <a:t>الهدف1: أن تستنتج الطالبة فوائد البكتيريا بدقة من خلال الحوار.</a:t>
            </a:r>
          </a:p>
          <a:p>
            <a:pPr algn="r" rtl="1"/>
            <a:r>
              <a:rPr lang="ar-SA" sz="2400" dirty="0"/>
              <a:t>الهدف2: أن تشرح الطالبة أضرار البكتيريا بشكل صحيح بالاستعانة بالكتاب المدرسي.</a:t>
            </a:r>
            <a:endParaRPr lang="en-US" sz="2400" dirty="0"/>
          </a:p>
        </p:txBody>
      </p:sp>
      <p:pic>
        <p:nvPicPr>
          <p:cNvPr id="2" name="Picture 1"/>
          <p:cNvPicPr>
            <a:picLocks noChangeAspect="1"/>
          </p:cNvPicPr>
          <p:nvPr/>
        </p:nvPicPr>
        <p:blipFill>
          <a:blip r:embed="rId2">
            <a:clrChange>
              <a:clrFrom>
                <a:srgbClr val="FFFFFF"/>
              </a:clrFrom>
              <a:clrTo>
                <a:srgbClr val="FFFFFF">
                  <a:alpha val="0"/>
                </a:srgbClr>
              </a:clrTo>
            </a:clrChange>
          </a:blip>
          <a:stretch>
            <a:fillRect/>
          </a:stretch>
        </p:blipFill>
        <p:spPr>
          <a:xfrm>
            <a:off x="5441933" y="1184015"/>
            <a:ext cx="458124" cy="458124"/>
          </a:xfrm>
          <a:prstGeom prst="rect">
            <a:avLst/>
          </a:prstGeom>
        </p:spPr>
      </p:pic>
      <p:sp>
        <p:nvSpPr>
          <p:cNvPr id="6" name="TextBox 5"/>
          <p:cNvSpPr txBox="1"/>
          <p:nvPr/>
        </p:nvSpPr>
        <p:spPr>
          <a:xfrm>
            <a:off x="0" y="30777"/>
            <a:ext cx="2317531" cy="954107"/>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lvl="0" algn="r" rtl="1"/>
            <a:r>
              <a:rPr lang="ar-SA" sz="2800" dirty="0"/>
              <a:t>استراتيجية اشرح لقرينك.</a:t>
            </a:r>
            <a:endParaRPr lang="en-US" sz="2800" dirty="0"/>
          </a:p>
        </p:txBody>
      </p:sp>
      <p:sp>
        <p:nvSpPr>
          <p:cNvPr id="7" name="TextBox 6"/>
          <p:cNvSpPr txBox="1"/>
          <p:nvPr/>
        </p:nvSpPr>
        <p:spPr>
          <a:xfrm>
            <a:off x="96846" y="1511490"/>
            <a:ext cx="2220685" cy="4154984"/>
          </a:xfrm>
          <a:prstGeom prst="rect">
            <a:avLst/>
          </a:prstGeom>
          <a:solidFill>
            <a:schemeClr val="accent4">
              <a:lumMod val="20000"/>
              <a:lumOff val="80000"/>
            </a:schemeClr>
          </a:solidFill>
          <a:ln>
            <a:solidFill>
              <a:schemeClr val="accent2">
                <a:lumMod val="40000"/>
                <a:lumOff val="60000"/>
              </a:schemeClr>
            </a:solidFill>
          </a:ln>
        </p:spPr>
        <p:txBody>
          <a:bodyPr wrap="square" rtlCol="0">
            <a:spAutoFit/>
          </a:bodyPr>
          <a:lstStyle/>
          <a:p>
            <a:pPr lvl="0" algn="ctr" rtl="1"/>
            <a:r>
              <a:rPr lang="ar-SA" sz="2400" dirty="0"/>
              <a:t>التعليمات:</a:t>
            </a:r>
          </a:p>
          <a:p>
            <a:pPr marL="342900" lvl="0" indent="-342900" algn="r" rtl="1">
              <a:buFont typeface="Arial" panose="020B0604020202020204" pitchFamily="34" charset="0"/>
              <a:buChar char="•"/>
            </a:pPr>
            <a:r>
              <a:rPr lang="ar-SA" sz="2400" dirty="0"/>
              <a:t>عمل ثنائي.</a:t>
            </a:r>
          </a:p>
          <a:p>
            <a:pPr marL="342900" lvl="0" indent="-342900" algn="r" rtl="1">
              <a:buFont typeface="Arial" panose="020B0604020202020204" pitchFamily="34" charset="0"/>
              <a:buChar char="•"/>
            </a:pPr>
            <a:r>
              <a:rPr lang="ar-SA" sz="2400" dirty="0"/>
              <a:t>وقوف، اشرحي لزميلتك الأمراض التي تسببها البكتيريا.</a:t>
            </a:r>
          </a:p>
          <a:p>
            <a:pPr marL="342900" lvl="0" indent="-342900" algn="r" rtl="1">
              <a:buFont typeface="Arial" panose="020B0604020202020204" pitchFamily="34" charset="0"/>
              <a:buChar char="•"/>
            </a:pPr>
            <a:r>
              <a:rPr lang="ar-SA" sz="2400" dirty="0"/>
              <a:t>بعد الانتهاء من الشرح نصافح بعض ونجلس.</a:t>
            </a:r>
          </a:p>
          <a:p>
            <a:pPr marL="342900" lvl="0" indent="-342900" algn="r" rtl="1">
              <a:buFont typeface="Arial" panose="020B0604020202020204" pitchFamily="34" charset="0"/>
              <a:buChar char="•"/>
            </a:pPr>
            <a:r>
              <a:rPr lang="ar-SA" sz="2400" dirty="0"/>
              <a:t>أجيب عن الأسئلة</a:t>
            </a:r>
          </a:p>
          <a:p>
            <a:pPr marL="342900" lvl="0" indent="-342900" algn="r" rtl="1">
              <a:buFont typeface="Arial" panose="020B0604020202020204" pitchFamily="34" charset="0"/>
              <a:buChar char="•"/>
            </a:pPr>
            <a:r>
              <a:rPr lang="ar-SA" sz="2400" dirty="0"/>
              <a:t>الزمن 5 د.</a:t>
            </a:r>
            <a:endParaRPr lang="en-US" sz="2400" dirty="0"/>
          </a:p>
        </p:txBody>
      </p:sp>
      <p:sp>
        <p:nvSpPr>
          <p:cNvPr id="9" name="Oval 8"/>
          <p:cNvSpPr/>
          <p:nvPr/>
        </p:nvSpPr>
        <p:spPr>
          <a:xfrm>
            <a:off x="2773135" y="2699504"/>
            <a:ext cx="9127671" cy="3559629"/>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2800" dirty="0">
                <a:solidFill>
                  <a:srgbClr val="C00000"/>
                </a:solidFill>
              </a:rPr>
              <a:t>  اقرائي الكتاب ص 64-65 وأجيب عن الأسئلة التالية:</a:t>
            </a:r>
          </a:p>
          <a:p>
            <a:pPr marL="457200" indent="-457200" algn="ctr" rtl="1">
              <a:buFont typeface="Wingdings" panose="05000000000000000000" pitchFamily="2" charset="2"/>
              <a:buChar char="v"/>
            </a:pPr>
            <a:r>
              <a:rPr lang="ar-SA" sz="2800" dirty="0">
                <a:solidFill>
                  <a:srgbClr val="C00000"/>
                </a:solidFill>
              </a:rPr>
              <a:t>هل تعد نسبة البكتيريا الممرضة كبيرة أم صغيرة؟</a:t>
            </a:r>
          </a:p>
          <a:p>
            <a:pPr marL="457200" indent="-457200" algn="ctr" rtl="1">
              <a:buFont typeface="Wingdings" panose="05000000000000000000" pitchFamily="2" charset="2"/>
              <a:buChar char="v"/>
            </a:pPr>
            <a:r>
              <a:rPr lang="ar-SA" sz="2800" dirty="0">
                <a:solidFill>
                  <a:srgbClr val="C00000"/>
                </a:solidFill>
              </a:rPr>
              <a:t>عددي طرق التسبب بالمرض التي تعتمدها البكتيريا. </a:t>
            </a:r>
          </a:p>
          <a:p>
            <a:pPr marL="457200" indent="-457200" algn="ctr" rtl="1">
              <a:buFont typeface="Wingdings" panose="05000000000000000000" pitchFamily="2" charset="2"/>
              <a:buChar char="v"/>
            </a:pPr>
            <a:r>
              <a:rPr lang="ar-SA" sz="2800" dirty="0">
                <a:solidFill>
                  <a:srgbClr val="C00000"/>
                </a:solidFill>
              </a:rPr>
              <a:t>عددي الامراض التنفسية البكتيرية؟</a:t>
            </a:r>
            <a:endParaRPr lang="en-US" sz="2800" dirty="0">
              <a:solidFill>
                <a:srgbClr val="C00000"/>
              </a:solidFill>
            </a:endParaRPr>
          </a:p>
        </p:txBody>
      </p:sp>
      <p:pic>
        <p:nvPicPr>
          <p:cNvPr id="4" name="Picture 3"/>
          <p:cNvPicPr>
            <a:picLocks noChangeAspect="1"/>
          </p:cNvPicPr>
          <p:nvPr/>
        </p:nvPicPr>
        <p:blipFill>
          <a:blip r:embed="rId3">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925503" y="0"/>
            <a:ext cx="1294556" cy="1226760"/>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56446" y="33"/>
            <a:ext cx="2048752" cy="1183982"/>
          </a:xfrm>
          <a:prstGeom prst="rect">
            <a:avLst/>
          </a:prstGeom>
        </p:spPr>
      </p:pic>
    </p:spTree>
    <p:extLst>
      <p:ext uri="{BB962C8B-B14F-4D97-AF65-F5344CB8AC3E}">
        <p14:creationId xmlns:p14="http://schemas.microsoft.com/office/powerpoint/2010/main" val="1769464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
        <p:nvSpPr>
          <p:cNvPr id="4" name="مربع نص 3"/>
          <p:cNvSpPr txBox="1"/>
          <p:nvPr/>
        </p:nvSpPr>
        <p:spPr>
          <a:xfrm>
            <a:off x="7128863" y="1523494"/>
            <a:ext cx="4411248" cy="523220"/>
          </a:xfrm>
          <a:prstGeom prst="rect">
            <a:avLst/>
          </a:prstGeom>
          <a:noFill/>
        </p:spPr>
        <p:txBody>
          <a:bodyPr wrap="square" rtlCol="1">
            <a:spAutoFit/>
          </a:bodyPr>
          <a:lstStyle/>
          <a:p>
            <a:pPr algn="r" rtl="1">
              <a:defRPr/>
            </a:pPr>
            <a:r>
              <a:rPr lang="ar-SA" sz="2800" b="1" dirty="0">
                <a:solidFill>
                  <a:srgbClr val="333399">
                    <a:lumMod val="75000"/>
                  </a:srgbClr>
                </a:solidFill>
                <a:latin typeface="Arial"/>
              </a:rPr>
              <a:t>أمراض تسببها البكتيريا  للإنسان</a:t>
            </a:r>
            <a:r>
              <a:rPr lang="ar-SA" altLang="ar-BH" sz="2800" b="1" kern="0" dirty="0">
                <a:solidFill>
                  <a:srgbClr val="000000"/>
                </a:solidFill>
                <a:latin typeface="Arial" panose="020B0604020202020204" pitchFamily="34" charset="0"/>
              </a:rPr>
              <a:t>:</a:t>
            </a:r>
          </a:p>
        </p:txBody>
      </p:sp>
      <p:sp>
        <p:nvSpPr>
          <p:cNvPr id="5" name="TextBox 4"/>
          <p:cNvSpPr txBox="1"/>
          <p:nvPr/>
        </p:nvSpPr>
        <p:spPr>
          <a:xfrm>
            <a:off x="3641271" y="584775"/>
            <a:ext cx="8550729" cy="830997"/>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lvl="0" algn="r" rtl="1"/>
            <a:r>
              <a:rPr lang="ar-SA" sz="2400" dirty="0"/>
              <a:t>الهدف1: أن تستنتج الطالبة فوائد البكتيريا بدقة من خلال الحوار.</a:t>
            </a:r>
          </a:p>
          <a:p>
            <a:pPr algn="r" rtl="1"/>
            <a:r>
              <a:rPr lang="ar-SA" sz="2400" dirty="0"/>
              <a:t>الهدف2: أن تشرح الطالبة أضرار البكتيريا بشكل صحيح بالاستعانة بالكتاب المدرسي.</a:t>
            </a:r>
            <a:endParaRPr lang="en-US" sz="2400" dirty="0"/>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5441933" y="532736"/>
            <a:ext cx="458124" cy="458124"/>
          </a:xfrm>
          <a:prstGeom prst="rect">
            <a:avLst/>
          </a:prstGeom>
        </p:spPr>
      </p:pic>
      <p:pic>
        <p:nvPicPr>
          <p:cNvPr id="9" name="Picture 3" descr="BoyWithFev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03" y="11515"/>
            <a:ext cx="1800225" cy="177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صورة 2">
            <a:extLst>
              <a:ext uri="{FF2B5EF4-FFF2-40B4-BE49-F238E27FC236}">
                <a16:creationId xmlns:a16="http://schemas.microsoft.com/office/drawing/2014/main" id="{B258136D-C6D6-67CE-BA9F-B2E4B91DBAE5}"/>
              </a:ext>
            </a:extLst>
          </p:cNvPr>
          <p:cNvPicPr>
            <a:picLocks noChangeAspect="1"/>
          </p:cNvPicPr>
          <p:nvPr/>
        </p:nvPicPr>
        <p:blipFill>
          <a:blip r:embed="rId5"/>
          <a:stretch>
            <a:fillRect/>
          </a:stretch>
        </p:blipFill>
        <p:spPr>
          <a:xfrm>
            <a:off x="1377109" y="2317840"/>
            <a:ext cx="9902635" cy="4445740"/>
          </a:xfrm>
          <a:prstGeom prst="rect">
            <a:avLst/>
          </a:prstGeom>
        </p:spPr>
      </p:pic>
    </p:spTree>
    <p:extLst>
      <p:ext uri="{BB962C8B-B14F-4D97-AF65-F5344CB8AC3E}">
        <p14:creationId xmlns:p14="http://schemas.microsoft.com/office/powerpoint/2010/main" val="92628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barn(inVertical)">
                                      <p:cBhvr>
                                        <p:cTn id="1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a:spLocks noChangeArrowheads="1"/>
          </p:cNvSpPr>
          <p:nvPr/>
        </p:nvSpPr>
        <p:spPr bwMode="auto">
          <a:xfrm>
            <a:off x="2775395" y="1559076"/>
            <a:ext cx="7162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1" eaLnBrk="1" hangingPunct="1">
              <a:spcBef>
                <a:spcPct val="0"/>
              </a:spcBef>
              <a:buFontTx/>
              <a:buNone/>
            </a:pPr>
            <a:r>
              <a:rPr lang="ar-BH" altLang="ar-BH" sz="2800" b="1" dirty="0">
                <a:solidFill>
                  <a:srgbClr val="FF0000"/>
                </a:solidFill>
              </a:rPr>
              <a:t>تحدث البكتيريا الضارة المرض بإحدى طريقتين :</a:t>
            </a:r>
          </a:p>
        </p:txBody>
      </p:sp>
      <p:sp>
        <p:nvSpPr>
          <p:cNvPr id="3" name="مربع نص 2"/>
          <p:cNvSpPr txBox="1">
            <a:spLocks noChangeArrowheads="1"/>
          </p:cNvSpPr>
          <p:nvPr/>
        </p:nvSpPr>
        <p:spPr bwMode="auto">
          <a:xfrm>
            <a:off x="1970123" y="2186960"/>
            <a:ext cx="9053399"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514350" indent="-514350" algn="r" rtl="1" eaLnBrk="1" hangingPunct="1">
              <a:lnSpc>
                <a:spcPct val="150000"/>
              </a:lnSpc>
              <a:spcBef>
                <a:spcPct val="0"/>
              </a:spcBef>
              <a:buFont typeface="+mj-lt"/>
              <a:buAutoNum type="arabicPeriod"/>
            </a:pPr>
            <a:r>
              <a:rPr lang="ar-BH" altLang="ar-BH" sz="2800" b="1" dirty="0"/>
              <a:t>تتكاثر بشكل سريع قبل أن تتمكن دفاعات الجسم من القضاء عليه</a:t>
            </a:r>
            <a:r>
              <a:rPr lang="ar-SA" altLang="ar-BH" sz="2800" b="1" dirty="0"/>
              <a:t>.</a:t>
            </a:r>
          </a:p>
          <a:p>
            <a:pPr marL="514350" indent="-514350" algn="r" rtl="1" eaLnBrk="1" hangingPunct="1">
              <a:spcBef>
                <a:spcPct val="0"/>
              </a:spcBef>
              <a:buFont typeface="+mj-lt"/>
              <a:buAutoNum type="arabicPeriod"/>
            </a:pPr>
            <a:r>
              <a:rPr lang="ar-BH" altLang="ar-BH" sz="2800" b="1" dirty="0"/>
              <a:t>تفرز سموم أو مواد أخرى</a:t>
            </a:r>
            <a:r>
              <a:rPr lang="ar-SA" altLang="ar-BH" sz="2800" b="1" dirty="0"/>
              <a:t>.</a:t>
            </a:r>
            <a:r>
              <a:rPr lang="ar-BH" altLang="ar-BH" sz="2800" b="1" dirty="0"/>
              <a:t> </a:t>
            </a:r>
          </a:p>
        </p:txBody>
      </p:sp>
      <p:sp>
        <p:nvSpPr>
          <p:cNvPr id="67590" name="AutoShape 10"/>
          <p:cNvSpPr>
            <a:spLocks noChangeArrowheads="1"/>
          </p:cNvSpPr>
          <p:nvPr/>
        </p:nvSpPr>
        <p:spPr bwMode="auto">
          <a:xfrm>
            <a:off x="5670995" y="3951514"/>
            <a:ext cx="5726348" cy="2520687"/>
          </a:xfrm>
          <a:prstGeom prst="cloudCallout">
            <a:avLst>
              <a:gd name="adj1" fmla="val -69412"/>
              <a:gd name="adj2" fmla="val 36310"/>
            </a:avLst>
          </a:prstGeom>
          <a:solidFill>
            <a:srgbClr val="92D05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1" eaLnBrk="1" hangingPunct="1">
              <a:spcBef>
                <a:spcPct val="0"/>
              </a:spcBef>
              <a:buFontTx/>
              <a:buNone/>
            </a:pPr>
            <a:r>
              <a:rPr lang="ar-SA" altLang="ar-BH" sz="2800" dirty="0"/>
              <a:t>البكتيريا المسببة لتسمم الغذاء تفرز سما يسبب شللاً لخلايا الجهاز العصبي.</a:t>
            </a:r>
            <a:endParaRPr lang="en-US" altLang="ar-BH" sz="2800" dirty="0"/>
          </a:p>
        </p:txBody>
      </p:sp>
      <p:sp>
        <p:nvSpPr>
          <p:cNvPr id="8" name="TextBox 7"/>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
        <p:nvSpPr>
          <p:cNvPr id="9" name="TextBox 8"/>
          <p:cNvSpPr txBox="1"/>
          <p:nvPr/>
        </p:nvSpPr>
        <p:spPr>
          <a:xfrm>
            <a:off x="3739243" y="624070"/>
            <a:ext cx="8452757" cy="830997"/>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lvl="0" algn="r" rtl="1"/>
            <a:r>
              <a:rPr lang="ar-SA" sz="2400" dirty="0"/>
              <a:t>الهدف1: أن تستنتج الطالبة فوائد البكتيريا بدقة من خلال الحوار.</a:t>
            </a:r>
          </a:p>
          <a:p>
            <a:pPr algn="r" rtl="1"/>
            <a:r>
              <a:rPr lang="ar-SA" sz="2400" dirty="0"/>
              <a:t>الهدف2: أن تشرح الطالبة أضرار البكتيريا بشكل صحيح بالاستعانة بالكتاب المدرسي.</a:t>
            </a:r>
            <a:endParaRPr lang="en-US" sz="2400" dirty="0"/>
          </a:p>
        </p:txBody>
      </p:sp>
      <p:pic>
        <p:nvPicPr>
          <p:cNvPr id="10" name="Picture 9"/>
          <p:cNvPicPr>
            <a:picLocks noChangeAspect="1"/>
          </p:cNvPicPr>
          <p:nvPr/>
        </p:nvPicPr>
        <p:blipFill>
          <a:blip r:embed="rId2">
            <a:clrChange>
              <a:clrFrom>
                <a:srgbClr val="FFFFFF"/>
              </a:clrFrom>
              <a:clrTo>
                <a:srgbClr val="FFFFFF">
                  <a:alpha val="0"/>
                </a:srgbClr>
              </a:clrTo>
            </a:clrChange>
          </a:blip>
          <a:stretch>
            <a:fillRect/>
          </a:stretch>
        </p:blipFill>
        <p:spPr>
          <a:xfrm>
            <a:off x="5441933" y="532736"/>
            <a:ext cx="458124" cy="458124"/>
          </a:xfrm>
          <a:prstGeom prst="rect">
            <a:avLst/>
          </a:prstGeom>
        </p:spPr>
      </p:pic>
      <p:pic>
        <p:nvPicPr>
          <p:cNvPr id="5" name="Picture 4"/>
          <p:cNvPicPr>
            <a:picLocks noChangeAspect="1"/>
          </p:cNvPicPr>
          <p:nvPr/>
        </p:nvPicPr>
        <p:blipFill>
          <a:blip r:embed="rId3"/>
          <a:stretch>
            <a:fillRect/>
          </a:stretch>
        </p:blipFill>
        <p:spPr>
          <a:xfrm>
            <a:off x="327968" y="3752194"/>
            <a:ext cx="3786511" cy="2861898"/>
          </a:xfrm>
          <a:prstGeom prst="rect">
            <a:avLst/>
          </a:prstGeom>
        </p:spPr>
      </p:pic>
    </p:spTree>
    <p:extLst>
      <p:ext uri="{BB962C8B-B14F-4D97-AF65-F5344CB8AC3E}">
        <p14:creationId xmlns:p14="http://schemas.microsoft.com/office/powerpoint/2010/main" val="557507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heckerboard(across)">
                                      <p:cBhvr>
                                        <p:cTn id="11" dur="500"/>
                                        <p:tgtEl>
                                          <p:spTgt spid="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ox(in)">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7590"/>
                                        </p:tgtEl>
                                        <p:attrNameLst>
                                          <p:attrName>style.visibility</p:attrName>
                                        </p:attrNameLst>
                                      </p:cBhvr>
                                      <p:to>
                                        <p:strVal val="visible"/>
                                      </p:to>
                                    </p:set>
                                    <p:animEffect transition="in" filter="barn(inVertical)">
                                      <p:cBhvr>
                                        <p:cTn id="21" dur="500"/>
                                        <p:tgtEl>
                                          <p:spTgt spid="67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759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a:spLocks noChangeArrowheads="1"/>
          </p:cNvSpPr>
          <p:nvPr/>
        </p:nvSpPr>
        <p:spPr bwMode="auto">
          <a:xfrm>
            <a:off x="8671033" y="2208682"/>
            <a:ext cx="352096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1" eaLnBrk="1" hangingPunct="1">
              <a:spcBef>
                <a:spcPct val="0"/>
              </a:spcBef>
              <a:buFontTx/>
              <a:buNone/>
            </a:pPr>
            <a:r>
              <a:rPr lang="ar-BH" altLang="ar-BH" sz="2800" b="1" dirty="0">
                <a:solidFill>
                  <a:srgbClr val="FF0000"/>
                </a:solidFill>
              </a:rPr>
              <a:t>تحدث البكتيريا الضارة المرض للحيوانات:</a:t>
            </a:r>
          </a:p>
        </p:txBody>
      </p:sp>
      <p:pic>
        <p:nvPicPr>
          <p:cNvPr id="7" name="Picture 6"/>
          <p:cNvPicPr>
            <a:picLocks noChangeAspect="1"/>
          </p:cNvPicPr>
          <p:nvPr/>
        </p:nvPicPr>
        <p:blipFill>
          <a:blip r:embed="rId2"/>
          <a:stretch>
            <a:fillRect/>
          </a:stretch>
        </p:blipFill>
        <p:spPr>
          <a:xfrm>
            <a:off x="126124" y="1575636"/>
            <a:ext cx="8428528" cy="5156240"/>
          </a:xfrm>
          <a:prstGeom prst="rect">
            <a:avLst/>
          </a:prstGeom>
        </p:spPr>
      </p:pic>
      <p:sp>
        <p:nvSpPr>
          <p:cNvPr id="8" name="TextBox 7"/>
          <p:cNvSpPr txBox="1"/>
          <p:nvPr/>
        </p:nvSpPr>
        <p:spPr>
          <a:xfrm>
            <a:off x="3739243" y="584775"/>
            <a:ext cx="8452757" cy="830997"/>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lvl="0" algn="r" rtl="1"/>
            <a:r>
              <a:rPr lang="ar-SA" sz="2400" dirty="0"/>
              <a:t>الهدف1: أن تستنتج الطالبة فوائد البكتيريا بدقة من خلال الحوار.</a:t>
            </a:r>
          </a:p>
          <a:p>
            <a:pPr algn="r" rtl="1"/>
            <a:r>
              <a:rPr lang="ar-SA" sz="2400" dirty="0"/>
              <a:t>الهدف2: أن تشرح الطالبة أضرار البكتيريا بشكل صحيح بالاستعانة بالكتاب المدرسي.</a:t>
            </a:r>
            <a:endParaRPr lang="en-US" sz="2400" dirty="0"/>
          </a:p>
        </p:txBody>
      </p:sp>
      <p:sp>
        <p:nvSpPr>
          <p:cNvPr id="9" name="TextBox 8"/>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5441933" y="532736"/>
            <a:ext cx="458124" cy="458124"/>
          </a:xfrm>
          <a:prstGeom prst="rect">
            <a:avLst/>
          </a:prstGeom>
        </p:spPr>
      </p:pic>
    </p:spTree>
    <p:extLst>
      <p:ext uri="{BB962C8B-B14F-4D97-AF65-F5344CB8AC3E}">
        <p14:creationId xmlns:p14="http://schemas.microsoft.com/office/powerpoint/2010/main" val="4217852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ded Corner 7"/>
          <p:cNvSpPr/>
          <p:nvPr/>
        </p:nvSpPr>
        <p:spPr>
          <a:xfrm>
            <a:off x="207028" y="4922810"/>
            <a:ext cx="3467030" cy="1777535"/>
          </a:xfrm>
          <a:prstGeom prst="foldedCorner">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BH" sz="2800" b="1" dirty="0">
                <a:solidFill>
                  <a:srgbClr val="FF0066"/>
                </a:solidFill>
              </a:rPr>
              <a:t>إصابة النبات بمرض سرطان النبات (تكون أورام سرطانية فتصل اللحاء والخشب</a:t>
            </a:r>
            <a:r>
              <a:rPr lang="ar-BH" sz="2400" b="1" dirty="0">
                <a:solidFill>
                  <a:srgbClr val="FF0066"/>
                </a:solidFill>
              </a:rPr>
              <a:t>)</a:t>
            </a:r>
          </a:p>
        </p:txBody>
      </p:sp>
      <p:sp>
        <p:nvSpPr>
          <p:cNvPr id="9" name="TextBox 8"/>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
        <p:nvSpPr>
          <p:cNvPr id="10" name="TextBox 9"/>
          <p:cNvSpPr txBox="1"/>
          <p:nvPr/>
        </p:nvSpPr>
        <p:spPr>
          <a:xfrm>
            <a:off x="3739243" y="584775"/>
            <a:ext cx="8452757" cy="830997"/>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lvl="0" algn="r" rtl="1"/>
            <a:r>
              <a:rPr lang="ar-SA" sz="2400" dirty="0"/>
              <a:t>الهدف1: أن تستنتج الطالبة فوائد البكتيريا بدقة من خلال الحوار.</a:t>
            </a:r>
          </a:p>
          <a:p>
            <a:pPr algn="r" rtl="1"/>
            <a:r>
              <a:rPr lang="ar-SA" sz="2400" dirty="0"/>
              <a:t>الهدف2: أن تشرح الطالبة أضرار البكتيريا بشكل صحيح بالاستعانة بالكتاب المدرسي.</a:t>
            </a:r>
            <a:endParaRPr lang="en-US" sz="2400" dirty="0"/>
          </a:p>
        </p:txBody>
      </p:sp>
      <p:pic>
        <p:nvPicPr>
          <p:cNvPr id="11" name="Picture 10"/>
          <p:cNvPicPr>
            <a:picLocks noChangeAspect="1"/>
          </p:cNvPicPr>
          <p:nvPr/>
        </p:nvPicPr>
        <p:blipFill>
          <a:blip r:embed="rId2">
            <a:clrChange>
              <a:clrFrom>
                <a:srgbClr val="FFFFFF"/>
              </a:clrFrom>
              <a:clrTo>
                <a:srgbClr val="FFFFFF">
                  <a:alpha val="0"/>
                </a:srgbClr>
              </a:clrTo>
            </a:clrChange>
          </a:blip>
          <a:stretch>
            <a:fillRect/>
          </a:stretch>
        </p:blipFill>
        <p:spPr>
          <a:xfrm>
            <a:off x="5441933" y="532736"/>
            <a:ext cx="458124" cy="458124"/>
          </a:xfrm>
          <a:prstGeom prst="rect">
            <a:avLst/>
          </a:prstGeom>
        </p:spPr>
      </p:pic>
      <p:pic>
        <p:nvPicPr>
          <p:cNvPr id="1026" name="Picture 2" descr="https://1.bp.blogspot.com/-_sTqhNNIERQ/X-rvXksgzbI/AAAAAAAAIEs/OpMDdiWqXxImSSpG9lg4SJl77bOuT0qjwCLcBGAsYHQ/w278-h400/image123.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143" y="1575635"/>
            <a:ext cx="2638425"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النباتات كذلك تصاب بالسرطان – العلوم الحقيقية"/>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4"/>
          <a:stretch>
            <a:fillRect/>
          </a:stretch>
        </p:blipFill>
        <p:spPr>
          <a:xfrm>
            <a:off x="307975" y="1415772"/>
            <a:ext cx="3265136" cy="3265136"/>
          </a:xfrm>
          <a:prstGeom prst="rect">
            <a:avLst/>
          </a:prstGeom>
        </p:spPr>
      </p:pic>
      <p:sp>
        <p:nvSpPr>
          <p:cNvPr id="14" name="مربع نص 1"/>
          <p:cNvSpPr txBox="1">
            <a:spLocks noChangeArrowheads="1"/>
          </p:cNvSpPr>
          <p:nvPr/>
        </p:nvSpPr>
        <p:spPr bwMode="auto">
          <a:xfrm>
            <a:off x="8301874" y="2571286"/>
            <a:ext cx="352096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1" eaLnBrk="1" hangingPunct="1">
              <a:spcBef>
                <a:spcPct val="0"/>
              </a:spcBef>
              <a:buFontTx/>
              <a:buNone/>
            </a:pPr>
            <a:r>
              <a:rPr lang="ar-BH" altLang="ar-BH" sz="2800" b="1" dirty="0">
                <a:solidFill>
                  <a:srgbClr val="FF0000"/>
                </a:solidFill>
              </a:rPr>
              <a:t>تحدث البكتيريا الضارة المرض</a:t>
            </a:r>
            <a:r>
              <a:rPr lang="ar-SA" altLang="ar-BH" sz="2800" b="1" dirty="0">
                <a:solidFill>
                  <a:srgbClr val="FF0000"/>
                </a:solidFill>
              </a:rPr>
              <a:t> ل</a:t>
            </a:r>
            <a:r>
              <a:rPr lang="ar-BH" altLang="ar-BH" sz="2800" b="1" dirty="0">
                <a:solidFill>
                  <a:srgbClr val="FF0000"/>
                </a:solidFill>
              </a:rPr>
              <a:t>لنباتات:</a:t>
            </a:r>
          </a:p>
        </p:txBody>
      </p:sp>
    </p:spTree>
    <p:extLst>
      <p:ext uri="{BB962C8B-B14F-4D97-AF65-F5344CB8AC3E}">
        <p14:creationId xmlns:p14="http://schemas.microsoft.com/office/powerpoint/2010/main" val="4242382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
        <p:nvSpPr>
          <p:cNvPr id="3" name="TextBox 2"/>
          <p:cNvSpPr txBox="1"/>
          <p:nvPr/>
        </p:nvSpPr>
        <p:spPr>
          <a:xfrm>
            <a:off x="3137095" y="584775"/>
            <a:ext cx="9054905" cy="830997"/>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lvl="0" algn="r" rtl="1"/>
            <a:r>
              <a:rPr lang="ar-SA" sz="2400" dirty="0"/>
              <a:t>الهدف1: أن تستنتج الطالبة فوائد البكتيريا بدقة من خلال الحوار.</a:t>
            </a:r>
          </a:p>
          <a:p>
            <a:pPr algn="r" rtl="1"/>
            <a:r>
              <a:rPr lang="ar-SA" sz="2400" dirty="0"/>
              <a:t>تقويم الهدف2: أن تشرح الطالبة أضرار البكتيريا بشكل صحيح بالاستعانة بالكتاب المدرسي.</a:t>
            </a:r>
            <a:endParaRPr lang="en-US" sz="2400" dirty="0"/>
          </a:p>
        </p:txBody>
      </p:sp>
      <p:sp>
        <p:nvSpPr>
          <p:cNvPr id="4" name="Rounded Rectangle 3"/>
          <p:cNvSpPr/>
          <p:nvPr/>
        </p:nvSpPr>
        <p:spPr>
          <a:xfrm>
            <a:off x="2530929" y="1575635"/>
            <a:ext cx="9661071" cy="489328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r" rtl="1">
              <a:buFont typeface="Wingdings" panose="05000000000000000000" pitchFamily="2" charset="2"/>
              <a:buChar char="Ø"/>
            </a:pPr>
            <a:r>
              <a:rPr lang="ar-SA" sz="3200" dirty="0">
                <a:solidFill>
                  <a:schemeClr val="tx1"/>
                </a:solidFill>
              </a:rPr>
              <a:t>كيف تتمكن البكتيريا من أحداث المرض؟</a:t>
            </a:r>
          </a:p>
          <a:p>
            <a:pPr marL="514350" indent="-514350" algn="r" rtl="1">
              <a:buFont typeface="+mj-lt"/>
              <a:buAutoNum type="arabicPeriod"/>
            </a:pPr>
            <a:r>
              <a:rPr lang="ar-SA" sz="3200" dirty="0">
                <a:solidFill>
                  <a:schemeClr val="tx1"/>
                </a:solidFill>
              </a:rPr>
              <a:t> </a:t>
            </a:r>
            <a:r>
              <a:rPr lang="ar-SA" sz="3200" dirty="0">
                <a:solidFill>
                  <a:srgbClr val="C00000"/>
                </a:solidFill>
              </a:rPr>
              <a:t>تتكاثر بشكل سريع قبل أن تتمكن دفاعات الجسم من القضاء عليه.</a:t>
            </a:r>
          </a:p>
          <a:p>
            <a:pPr marL="514350" indent="-514350" algn="r" rtl="1">
              <a:buFont typeface="+mj-lt"/>
              <a:buAutoNum type="arabicPeriod"/>
            </a:pPr>
            <a:r>
              <a:rPr lang="ar-SA" sz="3200" dirty="0">
                <a:solidFill>
                  <a:srgbClr val="C00000"/>
                </a:solidFill>
              </a:rPr>
              <a:t> يفرز سموم أو مواد أخرى في الجسم.</a:t>
            </a:r>
          </a:p>
          <a:p>
            <a:pPr marL="285750" indent="-285750" algn="r" rtl="1">
              <a:buFont typeface="Wingdings" panose="05000000000000000000" pitchFamily="2" charset="2"/>
              <a:buChar char="Ø"/>
            </a:pPr>
            <a:r>
              <a:rPr lang="ar-SA" sz="3200" dirty="0">
                <a:solidFill>
                  <a:schemeClr val="tx1"/>
                </a:solidFill>
              </a:rPr>
              <a:t>بيني بعض أمراض الجلد التي تسببها البكتيريا ؟</a:t>
            </a:r>
          </a:p>
          <a:p>
            <a:pPr algn="r" rtl="1"/>
            <a:r>
              <a:rPr lang="ar-SA" sz="3200" dirty="0">
                <a:solidFill>
                  <a:schemeClr val="tx1"/>
                </a:solidFill>
              </a:rPr>
              <a:t>   </a:t>
            </a:r>
            <a:r>
              <a:rPr lang="ar-SA" sz="3200" dirty="0">
                <a:solidFill>
                  <a:srgbClr val="C00000"/>
                </a:solidFill>
              </a:rPr>
              <a:t>حب الشباب، البثور، التهاب الجروح أو القروح.</a:t>
            </a:r>
          </a:p>
          <a:p>
            <a:pPr marL="285750" indent="-285750" algn="r" rtl="1">
              <a:buFont typeface="Wingdings" panose="05000000000000000000" pitchFamily="2" charset="2"/>
              <a:buChar char="Ø"/>
            </a:pPr>
            <a:r>
              <a:rPr lang="ar-SA" sz="3200" dirty="0">
                <a:solidFill>
                  <a:schemeClr val="tx1"/>
                </a:solidFill>
              </a:rPr>
              <a:t>اقترحي طرق للوقاية من الأمراض البكتيرية؟</a:t>
            </a:r>
          </a:p>
          <a:p>
            <a:pPr algn="r" rtl="1"/>
            <a:r>
              <a:rPr lang="ar-SA" sz="3200" dirty="0">
                <a:solidFill>
                  <a:schemeClr val="tx1"/>
                </a:solidFill>
              </a:rPr>
              <a:t>   </a:t>
            </a:r>
            <a:r>
              <a:rPr lang="ar-SA" sz="3200" dirty="0">
                <a:solidFill>
                  <a:srgbClr val="C00000"/>
                </a:solidFill>
              </a:rPr>
              <a:t>التطعيم، النظافة وغسل اليدين بعد استخدام الحمام، بعد لمس        </a:t>
            </a:r>
          </a:p>
          <a:p>
            <a:pPr algn="r" rtl="1"/>
            <a:r>
              <a:rPr lang="ar-SA" sz="3200" dirty="0">
                <a:solidFill>
                  <a:srgbClr val="C00000"/>
                </a:solidFill>
              </a:rPr>
              <a:t>   الحيوانات قبل اعداد الطعام.</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5441933" y="532736"/>
            <a:ext cx="458124" cy="458124"/>
          </a:xfrm>
          <a:prstGeom prst="rect">
            <a:avLst/>
          </a:prstGeom>
        </p:spPr>
      </p:pic>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2969951" y="957648"/>
            <a:ext cx="458124" cy="458124"/>
          </a:xfrm>
          <a:prstGeom prst="rect">
            <a:avLst/>
          </a:prstGeom>
        </p:spPr>
      </p:pic>
      <p:sp>
        <p:nvSpPr>
          <p:cNvPr id="7" name="TextBox 6"/>
          <p:cNvSpPr txBox="1"/>
          <p:nvPr/>
        </p:nvSpPr>
        <p:spPr>
          <a:xfrm>
            <a:off x="81644" y="156876"/>
            <a:ext cx="2449285" cy="2677656"/>
          </a:xfrm>
          <a:prstGeom prst="rect">
            <a:avLst/>
          </a:prstGeom>
          <a:solidFill>
            <a:schemeClr val="accent4">
              <a:lumMod val="20000"/>
              <a:lumOff val="80000"/>
            </a:schemeClr>
          </a:solidFill>
          <a:ln>
            <a:solidFill>
              <a:schemeClr val="accent2">
                <a:lumMod val="40000"/>
                <a:lumOff val="60000"/>
              </a:schemeClr>
            </a:solidFill>
          </a:ln>
        </p:spPr>
        <p:txBody>
          <a:bodyPr wrap="square" rtlCol="0">
            <a:spAutoFit/>
          </a:bodyPr>
          <a:lstStyle/>
          <a:p>
            <a:pPr lvl="0" algn="ctr" rtl="1"/>
            <a:r>
              <a:rPr lang="ar-SA" sz="2400" dirty="0"/>
              <a:t>التعليمات:</a:t>
            </a:r>
          </a:p>
          <a:p>
            <a:pPr marL="342900" lvl="0" indent="-342900" algn="r" rtl="1">
              <a:buFont typeface="Arial" panose="020B0604020202020204" pitchFamily="34" charset="0"/>
              <a:buChar char="•"/>
            </a:pPr>
            <a:r>
              <a:rPr lang="ar-SA" sz="2400" dirty="0"/>
              <a:t>عمل فردي.</a:t>
            </a:r>
          </a:p>
          <a:p>
            <a:pPr marL="342900" lvl="0" indent="-342900" algn="r" rtl="1">
              <a:buFont typeface="Arial" panose="020B0604020202020204" pitchFamily="34" charset="0"/>
              <a:buChar char="•"/>
            </a:pPr>
            <a:r>
              <a:rPr lang="ar-SA" sz="2400" dirty="0"/>
              <a:t>الكتابة على السبورة البيضاء.</a:t>
            </a:r>
          </a:p>
          <a:p>
            <a:pPr marL="342900" lvl="0" indent="-342900" algn="r" rtl="1">
              <a:buFont typeface="Arial" panose="020B0604020202020204" pitchFamily="34" charset="0"/>
              <a:buChar char="•"/>
            </a:pPr>
            <a:r>
              <a:rPr lang="ar-SA" sz="2400" dirty="0"/>
              <a:t>الزمن 4 د.</a:t>
            </a:r>
            <a:endParaRPr lang="en-US" sz="2400" dirty="0"/>
          </a:p>
          <a:p>
            <a:pPr marL="342900" lvl="0" indent="-342900" algn="r" rtl="1">
              <a:buFont typeface="Arial" panose="020B0604020202020204" pitchFamily="34" charset="0"/>
              <a:buChar char="•"/>
            </a:pPr>
            <a:r>
              <a:rPr lang="ar-SA" sz="2400" dirty="0"/>
              <a:t>تصويب اقران.</a:t>
            </a:r>
          </a:p>
          <a:p>
            <a:pPr marL="342900" lvl="0" indent="-342900" algn="r" rtl="1">
              <a:buFont typeface="Arial" panose="020B0604020202020204" pitchFamily="34" charset="0"/>
              <a:buChar char="•"/>
            </a:pPr>
            <a:r>
              <a:rPr lang="ar-SA" sz="2400" dirty="0"/>
              <a:t>المعيار 3 درجات.</a:t>
            </a:r>
            <a:endParaRPr lang="en-US" sz="2400" dirty="0"/>
          </a:p>
        </p:txBody>
      </p:sp>
    </p:spTree>
    <p:extLst>
      <p:ext uri="{BB962C8B-B14F-4D97-AF65-F5344CB8AC3E}">
        <p14:creationId xmlns:p14="http://schemas.microsoft.com/office/powerpoint/2010/main" val="222899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arn(inVertic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barn(inVertical)">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arn(inVertical)">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barn(inVertical)">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barn(inVertical)">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arn(inVertic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arn(inVertic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pic>
        <p:nvPicPr>
          <p:cNvPr id="3" name="Picture 2" descr="المواطنة العالمية – مدارس البسام Albassam Schools">
            <a:extLst>
              <a:ext uri="{FF2B5EF4-FFF2-40B4-BE49-F238E27FC236}">
                <a16:creationId xmlns:a16="http://schemas.microsoft.com/office/drawing/2014/main" id="{F8F8F25A-77B9-493A-8574-1262A079B17D}"/>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162" r="17209"/>
          <a:stretch/>
        </p:blipFill>
        <p:spPr bwMode="auto">
          <a:xfrm>
            <a:off x="0" y="18369"/>
            <a:ext cx="2057401" cy="1571625"/>
          </a:xfrm>
          <a:prstGeom prst="rect">
            <a:avLst/>
          </a:prstGeom>
          <a:noFill/>
          <a:extLst>
            <a:ext uri="{909E8E84-426E-40DD-AFC4-6F175D3DCCD1}">
              <a14:hiddenFill xmlns:a14="http://schemas.microsoft.com/office/drawing/2010/main">
                <a:solidFill>
                  <a:srgbClr val="FFFFFF"/>
                </a:solidFill>
              </a14:hiddenFill>
            </a:ext>
          </a:extLst>
        </p:spPr>
      </p:pic>
      <p:sp>
        <p:nvSpPr>
          <p:cNvPr id="2" name="Snip Diagonal Corner Rectangle 1"/>
          <p:cNvSpPr/>
          <p:nvPr/>
        </p:nvSpPr>
        <p:spPr>
          <a:xfrm>
            <a:off x="7336971" y="1340069"/>
            <a:ext cx="4637474" cy="4890718"/>
          </a:xfrm>
          <a:prstGeom prst="snip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2800" dirty="0">
                <a:solidFill>
                  <a:srgbClr val="C00000"/>
                </a:solidFill>
              </a:rPr>
              <a:t>سعت مملكة البحرين للعناية بصحة المواطن، من خلال إقرار الخطة الوطنية للصحة، وإقرار الضمان الصحي ضمن برنامج «صحتي» لمزيد من المعلومات حول الأمراض البكتيرية ارجع الى موقع وزارة الصحة بمملكة البحرين</a:t>
            </a:r>
            <a:endParaRPr lang="en-US" sz="2800" dirty="0">
              <a:solidFill>
                <a:srgbClr val="C00000"/>
              </a:solidFill>
            </a:endParaRPr>
          </a:p>
          <a:p>
            <a:pPr algn="ctr"/>
            <a:r>
              <a:rPr lang="en-US" sz="2800" dirty="0">
                <a:solidFill>
                  <a:srgbClr val="C00000"/>
                </a:solidFill>
              </a:rPr>
              <a:t>WWW.moh.gov.bh  </a:t>
            </a:r>
            <a:r>
              <a:rPr lang="en-US" sz="2800" dirty="0"/>
              <a:t>      </a:t>
            </a:r>
            <a:r>
              <a:rPr lang="ar-SA" sz="2800" dirty="0"/>
              <a:t> </a:t>
            </a:r>
            <a:r>
              <a:rPr lang="en-US" dirty="0"/>
              <a:t>   </a:t>
            </a:r>
          </a:p>
        </p:txBody>
      </p:sp>
      <p:pic>
        <p:nvPicPr>
          <p:cNvPr id="5" name="Picture 4"/>
          <p:cNvPicPr>
            <a:picLocks noChangeAspect="1"/>
          </p:cNvPicPr>
          <p:nvPr/>
        </p:nvPicPr>
        <p:blipFill rotWithShape="1">
          <a:blip r:embed="rId3">
            <a:clrChange>
              <a:clrFrom>
                <a:srgbClr val="979797"/>
              </a:clrFrom>
              <a:clrTo>
                <a:srgbClr val="979797">
                  <a:alpha val="0"/>
                </a:srgbClr>
              </a:clrTo>
            </a:clrChange>
            <a:extLst>
              <a:ext uri="{28A0092B-C50C-407E-A947-70E740481C1C}">
                <a14:useLocalDpi xmlns:a14="http://schemas.microsoft.com/office/drawing/2010/main" val="0"/>
              </a:ext>
            </a:extLst>
          </a:blip>
          <a:srcRect l="-11099" t="-3448" r="-11099" b="3448"/>
          <a:stretch/>
        </p:blipFill>
        <p:spPr>
          <a:xfrm>
            <a:off x="1931276" y="18369"/>
            <a:ext cx="1994338" cy="1095656"/>
          </a:xfrm>
          <a:prstGeom prst="rect">
            <a:avLst/>
          </a:prstGeom>
        </p:spPr>
      </p:pic>
      <p:pic>
        <p:nvPicPr>
          <p:cNvPr id="6" name="Picture 5"/>
          <p:cNvPicPr>
            <a:picLocks noChangeAspect="1"/>
          </p:cNvPicPr>
          <p:nvPr/>
        </p:nvPicPr>
        <p:blipFill>
          <a:blip r:embed="rId4"/>
          <a:stretch>
            <a:fillRect/>
          </a:stretch>
        </p:blipFill>
        <p:spPr>
          <a:xfrm>
            <a:off x="78377" y="2775755"/>
            <a:ext cx="3958048" cy="3940457"/>
          </a:xfrm>
          <a:prstGeom prst="rect">
            <a:avLst/>
          </a:prstGeom>
        </p:spPr>
      </p:pic>
      <p:pic>
        <p:nvPicPr>
          <p:cNvPr id="4" name="Picture 3"/>
          <p:cNvPicPr>
            <a:picLocks noChangeAspect="1"/>
          </p:cNvPicPr>
          <p:nvPr/>
        </p:nvPicPr>
        <p:blipFill>
          <a:blip r:embed="rId5"/>
          <a:stretch>
            <a:fillRect/>
          </a:stretch>
        </p:blipFill>
        <p:spPr>
          <a:xfrm>
            <a:off x="4036425" y="1166030"/>
            <a:ext cx="2847975" cy="1609725"/>
          </a:xfrm>
          <a:prstGeom prst="rect">
            <a:avLst/>
          </a:prstGeom>
        </p:spPr>
      </p:pic>
    </p:spTree>
    <p:extLst>
      <p:ext uri="{BB962C8B-B14F-4D97-AF65-F5344CB8AC3E}">
        <p14:creationId xmlns:p14="http://schemas.microsoft.com/office/powerpoint/2010/main" val="4150390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
        <p:nvSpPr>
          <p:cNvPr id="4" name="Rounded Rectangle 3"/>
          <p:cNvSpPr/>
          <p:nvPr/>
        </p:nvSpPr>
        <p:spPr>
          <a:xfrm>
            <a:off x="4054208" y="1619703"/>
            <a:ext cx="7267460" cy="392178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r" rtl="1">
              <a:buFont typeface="+mj-lt"/>
              <a:buAutoNum type="arabicPeriod"/>
            </a:pPr>
            <a:r>
              <a:rPr lang="ar-SA" sz="3200" dirty="0">
                <a:solidFill>
                  <a:schemeClr val="tx1"/>
                </a:solidFill>
              </a:rPr>
              <a:t>كيف تتمكن البكتيريا من أحداث المرض؟</a:t>
            </a:r>
          </a:p>
          <a:p>
            <a:pPr marL="514350" indent="-514350" algn="r" rtl="1">
              <a:buFont typeface="+mj-lt"/>
              <a:buAutoNum type="arabicPeriod"/>
            </a:pPr>
            <a:r>
              <a:rPr lang="ar-SA" sz="3200" dirty="0">
                <a:solidFill>
                  <a:schemeClr val="tx1"/>
                </a:solidFill>
              </a:rPr>
              <a:t>بيني بعض أمراض الجلد التي تسببها البكتيريا ؟</a:t>
            </a:r>
          </a:p>
          <a:p>
            <a:pPr marL="514350" indent="-514350" algn="r" rtl="1">
              <a:buFont typeface="+mj-lt"/>
              <a:buAutoNum type="arabicPeriod"/>
            </a:pPr>
            <a:r>
              <a:rPr lang="ar-SA" sz="3200" dirty="0">
                <a:solidFill>
                  <a:schemeClr val="tx1"/>
                </a:solidFill>
              </a:rPr>
              <a:t>اقترحي طرق للوقاية من الأمراض البكتيرية؟</a:t>
            </a:r>
          </a:p>
          <a:p>
            <a:pPr marL="514350" indent="-514350" algn="r" rtl="1">
              <a:buFont typeface="+mj-lt"/>
              <a:buAutoNum type="arabicPeriod"/>
            </a:pPr>
            <a:r>
              <a:rPr lang="ar-SA" sz="3200" dirty="0">
                <a:solidFill>
                  <a:schemeClr val="tx1"/>
                </a:solidFill>
              </a:rPr>
              <a:t>ما المقصود بتثبيت النتروجين؟</a:t>
            </a:r>
          </a:p>
          <a:p>
            <a:pPr marL="514350" indent="-514350" algn="r" rtl="1">
              <a:buFont typeface="+mj-lt"/>
              <a:buAutoNum type="arabicPeriod"/>
            </a:pPr>
            <a:r>
              <a:rPr lang="ar-SA" sz="3200" dirty="0">
                <a:solidFill>
                  <a:schemeClr val="tx1"/>
                </a:solidFill>
              </a:rPr>
              <a:t>ما المقصود </a:t>
            </a:r>
            <a:r>
              <a:rPr lang="ar-SA" sz="3200" dirty="0" err="1">
                <a:solidFill>
                  <a:schemeClr val="tx1"/>
                </a:solidFill>
              </a:rPr>
              <a:t>بالفلورا</a:t>
            </a:r>
            <a:r>
              <a:rPr lang="ar-SA" sz="3200" dirty="0">
                <a:solidFill>
                  <a:schemeClr val="tx1"/>
                </a:solidFill>
              </a:rPr>
              <a:t> الطبيعية؟ مع ذكر مثال.</a:t>
            </a:r>
          </a:p>
          <a:p>
            <a:pPr marL="514350" indent="-514350" algn="r" rtl="1">
              <a:buFont typeface="+mj-lt"/>
              <a:buAutoNum type="arabicPeriod"/>
            </a:pPr>
            <a:r>
              <a:rPr lang="ar-SA" sz="3200" dirty="0">
                <a:solidFill>
                  <a:schemeClr val="tx1"/>
                </a:solidFill>
              </a:rPr>
              <a:t>ماذا لو لم توجد البكتيريا النافعة في الأمعاء؟</a:t>
            </a:r>
          </a:p>
        </p:txBody>
      </p:sp>
      <p:sp>
        <p:nvSpPr>
          <p:cNvPr id="2" name="شكل بيضاوي 1">
            <a:extLst>
              <a:ext uri="{FF2B5EF4-FFF2-40B4-BE49-F238E27FC236}">
                <a16:creationId xmlns:a16="http://schemas.microsoft.com/office/drawing/2014/main" id="{D47D3D2A-45C8-FAD4-85D2-1366259759CF}"/>
              </a:ext>
            </a:extLst>
          </p:cNvPr>
          <p:cNvSpPr/>
          <p:nvPr/>
        </p:nvSpPr>
        <p:spPr>
          <a:xfrm>
            <a:off x="9805012" y="292387"/>
            <a:ext cx="1780917" cy="969484"/>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ar-SA" sz="2800" dirty="0">
                <a:solidFill>
                  <a:schemeClr val="tx1"/>
                </a:solidFill>
              </a:rPr>
              <a:t>في الدفتر</a:t>
            </a:r>
            <a:endParaRPr lang="ar-BH" sz="2800" dirty="0">
              <a:solidFill>
                <a:schemeClr val="tx1"/>
              </a:solidFill>
            </a:endParaRPr>
          </a:p>
        </p:txBody>
      </p:sp>
    </p:spTree>
    <p:extLst>
      <p:ext uri="{BB962C8B-B14F-4D97-AF65-F5344CB8AC3E}">
        <p14:creationId xmlns:p14="http://schemas.microsoft.com/office/powerpoint/2010/main" val="318466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11685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7975" y="102186"/>
            <a:ext cx="1871170" cy="106924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7975" y="1602398"/>
            <a:ext cx="2143125" cy="2143125"/>
          </a:xfrm>
          <a:prstGeom prst="rect">
            <a:avLst/>
          </a:prstGeom>
        </p:spPr>
      </p:pic>
      <p:pic>
        <p:nvPicPr>
          <p:cNvPr id="5" name="Picture 4"/>
          <p:cNvPicPr>
            <a:picLocks noChangeAspect="1"/>
          </p:cNvPicPr>
          <p:nvPr/>
        </p:nvPicPr>
        <p:blipFill>
          <a:blip r:embed="rId4">
            <a:clrChange>
              <a:clrFrom>
                <a:srgbClr val="F3F3F3"/>
              </a:clrFrom>
              <a:clrTo>
                <a:srgbClr val="F3F3F3">
                  <a:alpha val="0"/>
                </a:srgbClr>
              </a:clrTo>
            </a:clrChange>
          </a:blip>
          <a:stretch>
            <a:fillRect/>
          </a:stretch>
        </p:blipFill>
        <p:spPr>
          <a:xfrm>
            <a:off x="0" y="5007585"/>
            <a:ext cx="4670662" cy="1850415"/>
          </a:xfrm>
          <a:prstGeom prst="rect">
            <a:avLst/>
          </a:prstGeom>
        </p:spPr>
      </p:pic>
      <p:sp>
        <p:nvSpPr>
          <p:cNvPr id="9" name="AutoShape 2" descr="Cartoon Wanted Poster Rectangular Whitespace Face Stock Vector (Royalty  Free) 367454930 | Shutte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rotWithShape="1">
          <a:blip r:embed="rId5">
            <a:clrChange>
              <a:clrFrom>
                <a:srgbClr val="FFFBFA"/>
              </a:clrFrom>
              <a:clrTo>
                <a:srgbClr val="FFFBFA">
                  <a:alpha val="0"/>
                </a:srgbClr>
              </a:clrTo>
            </a:clrChange>
          </a:blip>
          <a:srcRect b="6783"/>
          <a:stretch/>
        </p:blipFill>
        <p:spPr>
          <a:xfrm>
            <a:off x="6990681" y="-10885"/>
            <a:ext cx="5201320" cy="6858000"/>
          </a:xfrm>
          <a:prstGeom prst="rect">
            <a:avLst/>
          </a:prstGeom>
        </p:spPr>
      </p:pic>
      <p:sp>
        <p:nvSpPr>
          <p:cNvPr id="11" name="Rectangle 10"/>
          <p:cNvSpPr/>
          <p:nvPr/>
        </p:nvSpPr>
        <p:spPr>
          <a:xfrm>
            <a:off x="7932700" y="1890282"/>
            <a:ext cx="3317282" cy="3416320"/>
          </a:xfrm>
          <a:prstGeom prst="rect">
            <a:avLst/>
          </a:prstGeom>
        </p:spPr>
        <p:txBody>
          <a:bodyPr wrap="square">
            <a:spAutoFit/>
          </a:bodyPr>
          <a:lstStyle/>
          <a:p>
            <a:pPr algn="ctr"/>
            <a:r>
              <a:rPr lang="ar-SA" sz="2400" b="1" dirty="0">
                <a:solidFill>
                  <a:srgbClr val="C00000"/>
                </a:solidFill>
              </a:rPr>
              <a:t>(مطلوب)</a:t>
            </a:r>
          </a:p>
          <a:p>
            <a:pPr marL="457200" indent="-457200" algn="r" rtl="1">
              <a:buFont typeface="Wingdings" panose="05000000000000000000" pitchFamily="2" charset="2"/>
              <a:buChar char="ü"/>
            </a:pPr>
            <a:r>
              <a:rPr lang="ar-SA" sz="2400" b="1" dirty="0">
                <a:solidFill>
                  <a:srgbClr val="C00000"/>
                </a:solidFill>
              </a:rPr>
              <a:t>اسم المخلوق وصورة له أو رسم</a:t>
            </a:r>
          </a:p>
          <a:p>
            <a:pPr marL="457200" indent="-457200" algn="r" rtl="1">
              <a:buFont typeface="Wingdings" panose="05000000000000000000" pitchFamily="2" charset="2"/>
              <a:buChar char="ü"/>
            </a:pPr>
            <a:r>
              <a:rPr lang="ar-SA" sz="2400" b="1" dirty="0">
                <a:solidFill>
                  <a:srgbClr val="C00000"/>
                </a:solidFill>
              </a:rPr>
              <a:t>مكان تواجده؟</a:t>
            </a:r>
          </a:p>
          <a:p>
            <a:pPr marL="457200" indent="-457200" algn="r" rtl="1">
              <a:buFont typeface="Wingdings" panose="05000000000000000000" pitchFamily="2" charset="2"/>
              <a:buChar char="ü"/>
            </a:pPr>
            <a:r>
              <a:rPr lang="ar-SA" sz="2400" b="1" dirty="0">
                <a:solidFill>
                  <a:srgbClr val="C00000"/>
                </a:solidFill>
              </a:rPr>
              <a:t>كيف يدخل الى الجسم؟</a:t>
            </a:r>
          </a:p>
          <a:p>
            <a:pPr marL="457200" indent="-457200" algn="r" rtl="1">
              <a:buFont typeface="Wingdings" panose="05000000000000000000" pitchFamily="2" charset="2"/>
              <a:buChar char="ü"/>
            </a:pPr>
            <a:r>
              <a:rPr lang="ar-SA" sz="2400" b="1" dirty="0">
                <a:solidFill>
                  <a:srgbClr val="C00000"/>
                </a:solidFill>
              </a:rPr>
              <a:t>ما الضرر الذي يسببه؟</a:t>
            </a:r>
          </a:p>
          <a:p>
            <a:pPr marL="457200" indent="-457200" algn="r" rtl="1">
              <a:buFont typeface="Wingdings" panose="05000000000000000000" pitchFamily="2" charset="2"/>
              <a:buChar char="ü"/>
            </a:pPr>
            <a:r>
              <a:rPr lang="ar-SA" sz="2400" b="1" dirty="0">
                <a:solidFill>
                  <a:srgbClr val="C00000"/>
                </a:solidFill>
              </a:rPr>
              <a:t>أي المجموعات السكانية أكثر حساسية له؟</a:t>
            </a:r>
          </a:p>
          <a:p>
            <a:pPr marL="457200" indent="-457200" algn="r" rtl="1">
              <a:buFont typeface="Wingdings" panose="05000000000000000000" pitchFamily="2" charset="2"/>
              <a:buChar char="ü"/>
            </a:pPr>
            <a:r>
              <a:rPr lang="ar-SA" sz="2400" b="1" dirty="0">
                <a:solidFill>
                  <a:srgbClr val="C00000"/>
                </a:solidFill>
              </a:rPr>
              <a:t>كيف يمكن التخلص منه؟</a:t>
            </a:r>
          </a:p>
        </p:txBody>
      </p:sp>
      <p:sp>
        <p:nvSpPr>
          <p:cNvPr id="12" name="Rectangle 11"/>
          <p:cNvSpPr/>
          <p:nvPr/>
        </p:nvSpPr>
        <p:spPr>
          <a:xfrm>
            <a:off x="3488788" y="636806"/>
            <a:ext cx="3501893" cy="96559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ar-SA" sz="3200" dirty="0">
                <a:solidFill>
                  <a:prstClr val="black"/>
                </a:solidFill>
              </a:rPr>
              <a:t>خاتمة: </a:t>
            </a:r>
          </a:p>
          <a:p>
            <a:pPr lvl="0" algn="ctr"/>
            <a:r>
              <a:rPr lang="ar-SA" sz="3200" dirty="0">
                <a:solidFill>
                  <a:prstClr val="black"/>
                </a:solidFill>
              </a:rPr>
              <a:t>اثراء(4 درجات)</a:t>
            </a:r>
            <a:endParaRPr lang="en-US" sz="3200" dirty="0">
              <a:solidFill>
                <a:prstClr val="black"/>
              </a:solidFill>
            </a:endParaRPr>
          </a:p>
        </p:txBody>
      </p:sp>
    </p:spTree>
    <p:extLst>
      <p:ext uri="{BB962C8B-B14F-4D97-AF65-F5344CB8AC3E}">
        <p14:creationId xmlns:p14="http://schemas.microsoft.com/office/powerpoint/2010/main" val="373088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261257" y="136602"/>
            <a:ext cx="11614924" cy="6530217"/>
          </a:xfrm>
        </p:spPr>
      </p:pic>
    </p:spTree>
    <p:extLst>
      <p:ext uri="{BB962C8B-B14F-4D97-AF65-F5344CB8AC3E}">
        <p14:creationId xmlns:p14="http://schemas.microsoft.com/office/powerpoint/2010/main" val="952277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9197B9-EB92-40CE-B995-72EBA89C4B56}"/>
              </a:ext>
            </a:extLst>
          </p:cNvPr>
          <p:cNvSpPr txBox="1"/>
          <p:nvPr/>
        </p:nvSpPr>
        <p:spPr>
          <a:xfrm>
            <a:off x="945930" y="2459504"/>
            <a:ext cx="10552387" cy="1938992"/>
          </a:xfrm>
          <a:prstGeom prst="rect">
            <a:avLst/>
          </a:prstGeom>
          <a:noFill/>
        </p:spPr>
        <p:txBody>
          <a:bodyPr wrap="square" rtlCol="0">
            <a:spAutoFit/>
          </a:bodyPr>
          <a:lstStyle/>
          <a:p>
            <a:pPr algn="ctr"/>
            <a:r>
              <a:rPr lang="ar-BH" sz="6000" dirty="0">
                <a:solidFill>
                  <a:srgbClr val="C00000"/>
                </a:solidFill>
              </a:rPr>
              <a:t>نلتقي الحصة القادمة مع مخلوق جديد من الكائنات التي تشاركنا الكرة الأرضية </a:t>
            </a:r>
            <a:endParaRPr lang="en-GB" sz="6000" dirty="0">
              <a:solidFill>
                <a:srgbClr val="C00000"/>
              </a:solidFill>
            </a:endParaRPr>
          </a:p>
        </p:txBody>
      </p:sp>
    </p:spTree>
    <p:extLst>
      <p:ext uri="{BB962C8B-B14F-4D97-AF65-F5344CB8AC3E}">
        <p14:creationId xmlns:p14="http://schemas.microsoft.com/office/powerpoint/2010/main" val="3866174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E8DA1FD8-EF3A-4206-9CD8-BCDE4B444713}"/>
              </a:ext>
            </a:extLst>
          </p:cNvPr>
          <p:cNvGraphicFramePr/>
          <p:nvPr>
            <p:extLst>
              <p:ext uri="{D42A27DB-BD31-4B8C-83A1-F6EECF244321}">
                <p14:modId xmlns:p14="http://schemas.microsoft.com/office/powerpoint/2010/main" val="4267954762"/>
              </p:ext>
            </p:extLst>
          </p:nvPr>
        </p:nvGraphicFramePr>
        <p:xfrm>
          <a:off x="762511" y="116842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CDF9D73E-B7BA-4516-8E82-4E8581921BD6}"/>
              </a:ext>
            </a:extLst>
          </p:cNvPr>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artisticCrisscrossEtching/>
                    </a14:imgEffect>
                  </a14:imgLayer>
                </a14:imgProps>
              </a:ext>
            </a:extLst>
          </a:blip>
          <a:stretch>
            <a:fillRect/>
          </a:stretch>
        </p:blipFill>
        <p:spPr>
          <a:xfrm>
            <a:off x="9302840" y="80808"/>
            <a:ext cx="2876550" cy="1924050"/>
          </a:xfrm>
          <a:prstGeom prst="rect">
            <a:avLst/>
          </a:prstGeom>
          <a:ln>
            <a:noFill/>
          </a:ln>
        </p:spPr>
      </p:pic>
      <p:sp>
        <p:nvSpPr>
          <p:cNvPr id="8" name="TextBox 7"/>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Tree>
    <p:extLst>
      <p:ext uri="{BB962C8B-B14F-4D97-AF65-F5344CB8AC3E}">
        <p14:creationId xmlns:p14="http://schemas.microsoft.com/office/powerpoint/2010/main" val="88282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
        <p:nvSpPr>
          <p:cNvPr id="2" name="Oval 1"/>
          <p:cNvSpPr/>
          <p:nvPr/>
        </p:nvSpPr>
        <p:spPr>
          <a:xfrm>
            <a:off x="10123714" y="292387"/>
            <a:ext cx="1828800" cy="13716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3600" b="1" dirty="0">
                <a:solidFill>
                  <a:srgbClr val="FF0000"/>
                </a:solidFill>
              </a:rPr>
              <a:t>مقدمة</a:t>
            </a:r>
            <a:endParaRPr lang="en-US" sz="3600" b="1" dirty="0">
              <a:solidFill>
                <a:srgbClr val="FF0000"/>
              </a:solidFill>
            </a:endParaRPr>
          </a:p>
        </p:txBody>
      </p:sp>
      <p:pic>
        <p:nvPicPr>
          <p:cNvPr id="3" name="WhatsApp Video 2022-11-02 at 6.51.11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572" y="1104311"/>
            <a:ext cx="8679543" cy="4882243"/>
          </a:xfrm>
          <a:prstGeom prst="rect">
            <a:avLst/>
          </a:prstGeom>
        </p:spPr>
      </p:pic>
      <p:pic>
        <p:nvPicPr>
          <p:cNvPr id="4" name="Picture 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 y="-1"/>
            <a:ext cx="1711827" cy="978187"/>
          </a:xfrm>
          <a:prstGeom prst="rect">
            <a:avLst/>
          </a:prstGeom>
        </p:spPr>
      </p:pic>
    </p:spTree>
    <p:extLst>
      <p:ext uri="{BB962C8B-B14F-4D97-AF65-F5344CB8AC3E}">
        <p14:creationId xmlns:p14="http://schemas.microsoft.com/office/powerpoint/2010/main" val="33153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
        <p:nvSpPr>
          <p:cNvPr id="3" name="TextBox 2"/>
          <p:cNvSpPr txBox="1"/>
          <p:nvPr/>
        </p:nvSpPr>
        <p:spPr>
          <a:xfrm>
            <a:off x="4718957" y="636480"/>
            <a:ext cx="7473043" cy="523220"/>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lvl="0" algn="r" rtl="1"/>
            <a:r>
              <a:rPr lang="ar-SA" sz="2800" dirty="0"/>
              <a:t>الهدف1: أن تستنتج الطالبة فوائد البكتيريا بدقة من خلال الحوار</a:t>
            </a:r>
            <a:r>
              <a:rPr lang="ar-SA" dirty="0"/>
              <a:t>.</a:t>
            </a:r>
            <a:endParaRPr lang="en-US" dirty="0"/>
          </a:p>
        </p:txBody>
      </p:sp>
      <p:sp>
        <p:nvSpPr>
          <p:cNvPr id="5" name="TextBox 4"/>
          <p:cNvSpPr txBox="1"/>
          <p:nvPr/>
        </p:nvSpPr>
        <p:spPr>
          <a:xfrm>
            <a:off x="275896" y="2118138"/>
            <a:ext cx="2220685" cy="3046988"/>
          </a:xfrm>
          <a:prstGeom prst="rect">
            <a:avLst/>
          </a:prstGeom>
          <a:solidFill>
            <a:schemeClr val="accent4">
              <a:lumMod val="20000"/>
              <a:lumOff val="80000"/>
            </a:schemeClr>
          </a:solidFill>
          <a:ln>
            <a:solidFill>
              <a:schemeClr val="accent2">
                <a:lumMod val="40000"/>
                <a:lumOff val="60000"/>
              </a:schemeClr>
            </a:solidFill>
          </a:ln>
        </p:spPr>
        <p:txBody>
          <a:bodyPr wrap="square" rtlCol="0">
            <a:spAutoFit/>
          </a:bodyPr>
          <a:lstStyle/>
          <a:p>
            <a:pPr lvl="0" algn="ctr" rtl="1"/>
            <a:r>
              <a:rPr lang="ar-SA" sz="2400" dirty="0"/>
              <a:t>التعليمات:</a:t>
            </a:r>
          </a:p>
          <a:p>
            <a:pPr marL="342900" lvl="0" indent="-342900" algn="r" rtl="1">
              <a:buFont typeface="Arial" panose="020B0604020202020204" pitchFamily="34" charset="0"/>
              <a:buChar char="•"/>
            </a:pPr>
            <a:r>
              <a:rPr lang="ar-SA" sz="2400" dirty="0"/>
              <a:t>عمل ثنائي.</a:t>
            </a:r>
          </a:p>
          <a:p>
            <a:pPr marL="342900" lvl="0" indent="-342900" algn="r" rtl="1">
              <a:buFont typeface="Arial" panose="020B0604020202020204" pitchFamily="34" charset="0"/>
              <a:buChar char="•"/>
            </a:pPr>
            <a:r>
              <a:rPr lang="ar-SA" sz="2400" dirty="0"/>
              <a:t>الكتابة على السبورة البيضاء.</a:t>
            </a:r>
          </a:p>
          <a:p>
            <a:pPr marL="342900" lvl="0" indent="-342900" algn="r" rtl="1">
              <a:buFont typeface="Arial" panose="020B0604020202020204" pitchFamily="34" charset="0"/>
              <a:buChar char="•"/>
            </a:pPr>
            <a:r>
              <a:rPr lang="ar-SA" sz="2400" dirty="0"/>
              <a:t>أجيب عن الأسئلة بعد الاستماع للحوار.</a:t>
            </a:r>
          </a:p>
          <a:p>
            <a:pPr marL="342900" lvl="0" indent="-342900" algn="r" rtl="1">
              <a:buFont typeface="Arial" panose="020B0604020202020204" pitchFamily="34" charset="0"/>
              <a:buChar char="•"/>
            </a:pPr>
            <a:r>
              <a:rPr lang="ar-SA" sz="2400" dirty="0"/>
              <a:t>الزمن 7 د.</a:t>
            </a:r>
            <a:endParaRPr lang="en-US" sz="2400" dirty="0"/>
          </a:p>
        </p:txBody>
      </p:sp>
      <p:sp>
        <p:nvSpPr>
          <p:cNvPr id="6" name="TextBox 5"/>
          <p:cNvSpPr txBox="1"/>
          <p:nvPr/>
        </p:nvSpPr>
        <p:spPr>
          <a:xfrm>
            <a:off x="1259738" y="32982"/>
            <a:ext cx="3121573" cy="523220"/>
          </a:xfrm>
          <a:prstGeom prst="rect">
            <a:avLst/>
          </a:prstGeom>
          <a:noFill/>
          <a:ln>
            <a:noFill/>
          </a:ln>
        </p:spPr>
        <p:txBody>
          <a:bodyPr wrap="square" rtlCol="0">
            <a:spAutoFit/>
          </a:bodyPr>
          <a:lstStyle/>
          <a:p>
            <a:pPr lvl="0" algn="r" rtl="1"/>
            <a:r>
              <a:rPr lang="ar-SA" sz="2800" dirty="0"/>
              <a:t>استراتيجية تمثيل الأدوار.</a:t>
            </a:r>
            <a:endParaRPr lang="en-US" sz="2800" dirty="0"/>
          </a:p>
        </p:txBody>
      </p:sp>
      <p:sp>
        <p:nvSpPr>
          <p:cNvPr id="9" name="TextBox 8"/>
          <p:cNvSpPr txBox="1"/>
          <p:nvPr/>
        </p:nvSpPr>
        <p:spPr>
          <a:xfrm>
            <a:off x="4547976" y="2118138"/>
            <a:ext cx="7233557" cy="3046988"/>
          </a:xfrm>
          <a:prstGeom prst="rect">
            <a:avLst/>
          </a:prstGeom>
          <a:solidFill>
            <a:schemeClr val="accent4">
              <a:lumMod val="20000"/>
              <a:lumOff val="80000"/>
            </a:schemeClr>
          </a:solidFill>
          <a:ln>
            <a:solidFill>
              <a:schemeClr val="accent2">
                <a:lumMod val="40000"/>
                <a:lumOff val="60000"/>
              </a:schemeClr>
            </a:solidFill>
          </a:ln>
        </p:spPr>
        <p:txBody>
          <a:bodyPr wrap="square" rtlCol="0">
            <a:spAutoFit/>
          </a:bodyPr>
          <a:lstStyle/>
          <a:p>
            <a:pPr algn="ctr" rtl="1"/>
            <a:r>
              <a:rPr lang="ar-SA" sz="3200" dirty="0">
                <a:solidFill>
                  <a:srgbClr val="FF0000"/>
                </a:solidFill>
              </a:rPr>
              <a:t>لنسمع الحوار بين بكتيريا 1 وبكتيريا 2 ونجيب بعدها عن الأسئلة التالية:</a:t>
            </a:r>
            <a:endParaRPr lang="ar-SA" sz="3200" dirty="0"/>
          </a:p>
          <a:p>
            <a:pPr marL="342900" lvl="0" indent="-342900" algn="r" rtl="1">
              <a:buFont typeface="Arial" panose="020B0604020202020204" pitchFamily="34" charset="0"/>
              <a:buChar char="•"/>
            </a:pPr>
            <a:r>
              <a:rPr lang="ar-SA" sz="3200" dirty="0"/>
              <a:t>ما اسم البكتيريا المتواجدة في أمعاء الإنسان؟</a:t>
            </a:r>
          </a:p>
          <a:p>
            <a:pPr marL="342900" lvl="0" indent="-342900" algn="r" rtl="1">
              <a:buFont typeface="Arial" panose="020B0604020202020204" pitchFamily="34" charset="0"/>
              <a:buChar char="•"/>
            </a:pPr>
            <a:r>
              <a:rPr lang="ar-SA" sz="3200" dirty="0"/>
              <a:t>ما هي وظيفة البكتيريا المعوية؟</a:t>
            </a:r>
          </a:p>
          <a:p>
            <a:pPr marL="342900" lvl="0" indent="-342900" algn="r" rtl="1">
              <a:buFont typeface="Arial" panose="020B0604020202020204" pitchFamily="34" charset="0"/>
              <a:buChar char="•"/>
            </a:pPr>
            <a:r>
              <a:rPr lang="ar-SA" sz="3200" dirty="0"/>
              <a:t>ماذا يوفر الإنسان للبكتيريا المعوية؟</a:t>
            </a:r>
          </a:p>
          <a:p>
            <a:pPr marL="342900" lvl="0" indent="-342900" algn="r" rtl="1">
              <a:buFont typeface="Arial" panose="020B0604020202020204" pitchFamily="34" charset="0"/>
              <a:buChar char="•"/>
            </a:pPr>
            <a:r>
              <a:rPr lang="ar-SA" sz="3200" dirty="0"/>
              <a:t>اذكري فائدة أخرى من فوائد البكتيريا؟</a:t>
            </a:r>
          </a:p>
        </p:txBody>
      </p:sp>
      <p:pic>
        <p:nvPicPr>
          <p:cNvPr id="2" name="Picture 1"/>
          <p:cNvPicPr>
            <a:picLocks noChangeAspect="1"/>
          </p:cNvPicPr>
          <p:nvPr/>
        </p:nvPicPr>
        <p:blipFill>
          <a:blip r:embed="rId2">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1" y="-1"/>
            <a:ext cx="1229711" cy="1376741"/>
          </a:xfrm>
          <a:prstGeom prst="rect">
            <a:avLst/>
          </a:prstGeom>
        </p:spPr>
      </p:pic>
    </p:spTree>
    <p:extLst>
      <p:ext uri="{BB962C8B-B14F-4D97-AF65-F5344CB8AC3E}">
        <p14:creationId xmlns:p14="http://schemas.microsoft.com/office/powerpoint/2010/main" val="547876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
        <p:nvSpPr>
          <p:cNvPr id="3" name="TextBox 2"/>
          <p:cNvSpPr txBox="1"/>
          <p:nvPr/>
        </p:nvSpPr>
        <p:spPr>
          <a:xfrm>
            <a:off x="4463143" y="584775"/>
            <a:ext cx="7728857" cy="523220"/>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lvl="0" algn="r" rtl="1"/>
            <a:r>
              <a:rPr lang="ar-SA" sz="2800" dirty="0"/>
              <a:t>الهدف1: أن تستنتج الطالبة فوائد البكتيريا بدقة من خلال الحوار</a:t>
            </a:r>
            <a:r>
              <a:rPr lang="ar-SA" dirty="0"/>
              <a:t>.</a:t>
            </a:r>
            <a:endParaRPr lang="en-US" dirty="0"/>
          </a:p>
        </p:txBody>
      </p:sp>
      <p:sp>
        <p:nvSpPr>
          <p:cNvPr id="4" name="مستطيل 7"/>
          <p:cNvSpPr/>
          <p:nvPr/>
        </p:nvSpPr>
        <p:spPr>
          <a:xfrm>
            <a:off x="5099957" y="1169550"/>
            <a:ext cx="6885214" cy="1754326"/>
          </a:xfrm>
          <a:prstGeom prst="rect">
            <a:avLst/>
          </a:prstGeom>
        </p:spPr>
        <p:txBody>
          <a:bodyPr wrap="square">
            <a:spAutoFit/>
          </a:bodyPr>
          <a:lstStyle/>
          <a:p>
            <a:pPr algn="ctr" rtl="1" eaLnBrk="1" hangingPunct="1">
              <a:spcBef>
                <a:spcPct val="50000"/>
              </a:spcBef>
              <a:defRPr/>
            </a:pPr>
            <a:r>
              <a:rPr lang="ar-SA" sz="2400" b="1" dirty="0"/>
              <a:t> توجد بعض أنواع البكتيريا في أمعاء الإنسان والحيوان ولها وظائف هامة ومنها :</a:t>
            </a:r>
          </a:p>
          <a:p>
            <a:pPr algn="ctr" rtl="1" eaLnBrk="1" hangingPunct="1">
              <a:spcBef>
                <a:spcPct val="50000"/>
              </a:spcBef>
              <a:defRPr/>
            </a:pPr>
            <a:r>
              <a:rPr lang="ar-SA" sz="2400" b="1" dirty="0">
                <a:solidFill>
                  <a:schemeClr val="accent2">
                    <a:lumMod val="75000"/>
                  </a:schemeClr>
                </a:solidFill>
              </a:rPr>
              <a:t>1- </a:t>
            </a:r>
            <a:r>
              <a:rPr lang="ar-BH" sz="2400" b="1" dirty="0">
                <a:solidFill>
                  <a:schemeClr val="accent2">
                    <a:lumMod val="75000"/>
                  </a:schemeClr>
                </a:solidFill>
              </a:rPr>
              <a:t>بكتريا القولون </a:t>
            </a:r>
            <a:r>
              <a:rPr lang="en-US" sz="2400" b="1" i="1" dirty="0">
                <a:solidFill>
                  <a:schemeClr val="accent2">
                    <a:lumMod val="75000"/>
                  </a:schemeClr>
                </a:solidFill>
              </a:rPr>
              <a:t>Escherichia coli</a:t>
            </a:r>
            <a:r>
              <a:rPr lang="ar-BH" sz="2400" b="1" i="1" dirty="0">
                <a:solidFill>
                  <a:schemeClr val="accent2">
                    <a:lumMod val="75000"/>
                  </a:schemeClr>
                </a:solidFill>
              </a:rPr>
              <a:t> </a:t>
            </a:r>
            <a:r>
              <a:rPr lang="ar-BH" sz="2400" b="1" dirty="0">
                <a:solidFill>
                  <a:schemeClr val="accent2">
                    <a:lumMod val="75000"/>
                  </a:schemeClr>
                </a:solidFill>
              </a:rPr>
              <a:t>تقوم </a:t>
            </a:r>
            <a:r>
              <a:rPr lang="ar-BH" sz="2400" b="1" dirty="0" err="1">
                <a:solidFill>
                  <a:schemeClr val="accent2">
                    <a:lumMod val="75000"/>
                  </a:schemeClr>
                </a:solidFill>
              </a:rPr>
              <a:t>بإ</a:t>
            </a:r>
            <a:r>
              <a:rPr lang="ar-SA" sz="2400" b="1" dirty="0">
                <a:solidFill>
                  <a:schemeClr val="accent2">
                    <a:lumMod val="75000"/>
                  </a:schemeClr>
                </a:solidFill>
              </a:rPr>
              <a:t>نتاج فيتامين</a:t>
            </a:r>
            <a:r>
              <a:rPr lang="ar-BH" sz="2400" b="1" dirty="0">
                <a:solidFill>
                  <a:schemeClr val="accent2">
                    <a:lumMod val="75000"/>
                  </a:schemeClr>
                </a:solidFill>
              </a:rPr>
              <a:t> </a:t>
            </a:r>
            <a:r>
              <a:rPr lang="en-US" sz="2400" b="1" dirty="0">
                <a:solidFill>
                  <a:schemeClr val="accent2">
                    <a:lumMod val="75000"/>
                  </a:schemeClr>
                </a:solidFill>
              </a:rPr>
              <a:t>  K </a:t>
            </a:r>
            <a:r>
              <a:rPr lang="ar-SA" sz="2400" b="1" dirty="0">
                <a:solidFill>
                  <a:schemeClr val="accent2">
                    <a:lumMod val="75000"/>
                  </a:schemeClr>
                </a:solidFill>
              </a:rPr>
              <a:t>ويساعد على </a:t>
            </a:r>
            <a:r>
              <a:rPr lang="ar-BH" sz="2400" b="1" dirty="0">
                <a:solidFill>
                  <a:schemeClr val="accent2">
                    <a:lumMod val="75000"/>
                  </a:schemeClr>
                </a:solidFill>
              </a:rPr>
              <a:t>تجلط الدم</a:t>
            </a:r>
            <a:r>
              <a:rPr lang="en-US" sz="2400" dirty="0">
                <a:solidFill>
                  <a:schemeClr val="accent2">
                    <a:lumMod val="75000"/>
                  </a:schemeClr>
                </a:solidFill>
              </a:rPr>
              <a:t> </a:t>
            </a:r>
            <a:r>
              <a:rPr lang="ar-SA" sz="2400" b="1" dirty="0">
                <a:solidFill>
                  <a:schemeClr val="accent2">
                    <a:lumMod val="75000"/>
                  </a:schemeClr>
                </a:solidFill>
              </a:rPr>
              <a:t>.</a:t>
            </a:r>
          </a:p>
        </p:txBody>
      </p:sp>
      <p:sp>
        <p:nvSpPr>
          <p:cNvPr id="5" name="AutoShape 5"/>
          <p:cNvSpPr>
            <a:spLocks noChangeArrowheads="1"/>
          </p:cNvSpPr>
          <p:nvPr/>
        </p:nvSpPr>
        <p:spPr bwMode="auto">
          <a:xfrm>
            <a:off x="8213272" y="3014071"/>
            <a:ext cx="3810000" cy="1709057"/>
          </a:xfrm>
          <a:prstGeom prst="cloudCallout">
            <a:avLst>
              <a:gd name="adj1" fmla="val -40042"/>
              <a:gd name="adj2" fmla="val 76954"/>
            </a:avLst>
          </a:prstGeom>
          <a:solidFill>
            <a:srgbClr val="FFC000"/>
          </a:solidFill>
          <a:ln w="9525">
            <a:solidFill>
              <a:srgbClr val="008000"/>
            </a:solidFill>
            <a:round/>
            <a:headEnd/>
            <a:tailEnd/>
          </a:ln>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0"/>
              </a:spcBef>
              <a:spcAft>
                <a:spcPts val="0"/>
              </a:spcAft>
              <a:buClrTx/>
              <a:buSzTx/>
              <a:buFontTx/>
              <a:buNone/>
              <a:tabLst/>
              <a:defRPr/>
            </a:pPr>
            <a:r>
              <a:rPr kumimoji="0" lang="ar-BH" altLang="ar-BH" sz="2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لم</a:t>
            </a:r>
            <a:r>
              <a:rPr kumimoji="0" lang="ar-SA" altLang="ar-BH" sz="2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اذا</a:t>
            </a:r>
            <a:r>
              <a:rPr kumimoji="0" lang="ar-BH" altLang="ar-BH" sz="2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تعتبر </a:t>
            </a:r>
            <a:r>
              <a:rPr kumimoji="0" lang="ar-BH" altLang="ar-BH" sz="2800" b="1"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الفلورا</a:t>
            </a:r>
            <a:r>
              <a:rPr kumimoji="0" lang="ar-BH" altLang="ar-BH" sz="2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الطبيعية مهمة للجسم؟</a:t>
            </a:r>
            <a:endParaRPr kumimoji="0" lang="en-US" altLang="ar-BH" sz="2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 name="Up Arrow Callout 5"/>
          <p:cNvSpPr/>
          <p:nvPr/>
        </p:nvSpPr>
        <p:spPr>
          <a:xfrm>
            <a:off x="4306661" y="2460265"/>
            <a:ext cx="3426279" cy="2096772"/>
          </a:xfrm>
          <a:prstGeom prst="upArrowCallou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2400" dirty="0">
                <a:solidFill>
                  <a:srgbClr val="FF0000"/>
                </a:solidFill>
              </a:rPr>
              <a:t>علاقة تعايش: البكتيريا تجد مكان مناسب وغذاء، وتزود الأنسان بمادة غذائية.</a:t>
            </a:r>
            <a:endParaRPr lang="en-US" sz="2400" dirty="0">
              <a:solidFill>
                <a:srgbClr val="FF0000"/>
              </a:solidFill>
            </a:endParaRPr>
          </a:p>
        </p:txBody>
      </p:sp>
      <p:pic>
        <p:nvPicPr>
          <p:cNvPr id="7" name="Picture 8"/>
          <p:cNvPicPr>
            <a:picLocks noChangeAspect="1" noChangeArrowheads="1"/>
          </p:cNvPicPr>
          <p:nvPr/>
        </p:nvPicPr>
        <p:blipFill>
          <a:blip r:embed="rId2"/>
          <a:srcRect/>
          <a:stretch>
            <a:fillRect/>
          </a:stretch>
        </p:blipFill>
        <p:spPr bwMode="auto">
          <a:xfrm>
            <a:off x="130629" y="200024"/>
            <a:ext cx="4008664" cy="2660073"/>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
        <p:nvSpPr>
          <p:cNvPr id="9" name="مستطيل 6"/>
          <p:cNvSpPr/>
          <p:nvPr/>
        </p:nvSpPr>
        <p:spPr>
          <a:xfrm>
            <a:off x="3382736" y="2245355"/>
            <a:ext cx="762000" cy="61474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1" anchor="ctr"/>
          <a:lstStyle/>
          <a:p>
            <a:pPr algn="ctr" rtl="1" eaLnBrk="1" hangingPunct="1">
              <a:defRPr/>
            </a:pPr>
            <a:endParaRPr lang="ar-BH"/>
          </a:p>
        </p:txBody>
      </p:sp>
      <p:pic>
        <p:nvPicPr>
          <p:cNvPr id="10" name="Picture 4" descr="أمعء الحيوان"/>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056" y="3185496"/>
            <a:ext cx="3091543" cy="26369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 name="مربع نص 13"/>
          <p:cNvSpPr txBox="1">
            <a:spLocks noChangeArrowheads="1"/>
          </p:cNvSpPr>
          <p:nvPr/>
        </p:nvSpPr>
        <p:spPr bwMode="auto">
          <a:xfrm>
            <a:off x="566056" y="6147799"/>
            <a:ext cx="3048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1" eaLnBrk="1" hangingPunct="1">
              <a:spcBef>
                <a:spcPct val="0"/>
              </a:spcBef>
              <a:buFontTx/>
              <a:buNone/>
            </a:pPr>
            <a:r>
              <a:rPr lang="ar-BH" altLang="ar-BH" sz="2000" b="1" dirty="0">
                <a:solidFill>
                  <a:srgbClr val="FF0000"/>
                </a:solidFill>
              </a:rPr>
              <a:t>بكتيريا موجودة في أمعاء الحيوان</a:t>
            </a:r>
          </a:p>
        </p:txBody>
      </p:sp>
      <p:sp>
        <p:nvSpPr>
          <p:cNvPr id="12" name="مربع نص 11"/>
          <p:cNvSpPr txBox="1">
            <a:spLocks noChangeArrowheads="1"/>
          </p:cNvSpPr>
          <p:nvPr/>
        </p:nvSpPr>
        <p:spPr bwMode="auto">
          <a:xfrm>
            <a:off x="4708072" y="5195049"/>
            <a:ext cx="63627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Low" rtl="1" eaLnBrk="1" hangingPunct="1">
              <a:spcBef>
                <a:spcPct val="0"/>
              </a:spcBef>
              <a:buFontTx/>
              <a:buNone/>
            </a:pPr>
            <a:r>
              <a:rPr lang="ar-BH" altLang="ar-BH" b="1" dirty="0"/>
              <a:t>لأنها حين تنمو وتتكاثر على الجسم تتنافس مع البكتيريا المسببة للمرض وتمنعها من إحداث المرض </a:t>
            </a:r>
          </a:p>
        </p:txBody>
      </p:sp>
    </p:spTree>
    <p:extLst>
      <p:ext uri="{BB962C8B-B14F-4D97-AF65-F5344CB8AC3E}">
        <p14:creationId xmlns:p14="http://schemas.microsoft.com/office/powerpoint/2010/main" val="96863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8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4">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strVal val="#ppt_w*0.70"/>
                                          </p:val>
                                        </p:tav>
                                        <p:tav tm="100000">
                                          <p:val>
                                            <p:strVal val="#ppt_w"/>
                                          </p:val>
                                        </p:tav>
                                      </p:tavLst>
                                    </p:anim>
                                    <p:anim calcmode="lin" valueType="num">
                                      <p:cBhvr>
                                        <p:cTn id="25" dur="1000" fill="hold"/>
                                        <p:tgtEl>
                                          <p:spTgt spid="5"/>
                                        </p:tgtEl>
                                        <p:attrNameLst>
                                          <p:attrName>ppt_h</p:attrName>
                                        </p:attrNameLst>
                                      </p:cBhvr>
                                      <p:tavLst>
                                        <p:tav tm="0">
                                          <p:val>
                                            <p:strVal val="#ppt_h"/>
                                          </p:val>
                                        </p:tav>
                                        <p:tav tm="100000">
                                          <p:val>
                                            <p:strVal val="#ppt_h"/>
                                          </p:val>
                                        </p:tav>
                                      </p:tavLst>
                                    </p:anim>
                                    <p:animEffect transition="in" filter="fade">
                                      <p:cBhvr>
                                        <p:cTn id="26" dur="1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heckerboard(across)">
                                      <p:cBhvr>
                                        <p:cTn id="31" dur="500"/>
                                        <p:tgtEl>
                                          <p:spTgt spid="12"/>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ox(in)">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30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354" y="4752637"/>
            <a:ext cx="1981200" cy="1981200"/>
          </a:xfrm>
          <a:prstGeom prst="rect">
            <a:avLst/>
          </a:prstGeom>
          <a:noFill/>
          <a:ln w="38100" cmpd="dbl">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5587" name="Text Box 3"/>
          <p:cNvSpPr txBox="1">
            <a:spLocks noChangeArrowheads="1"/>
          </p:cNvSpPr>
          <p:nvPr/>
        </p:nvSpPr>
        <p:spPr bwMode="auto">
          <a:xfrm>
            <a:off x="3429000" y="990601"/>
            <a:ext cx="6934200" cy="3108543"/>
          </a:xfrm>
          <a:prstGeom prst="rect">
            <a:avLst/>
          </a:prstGeom>
          <a:noFill/>
          <a:ln w="9525">
            <a:noFill/>
            <a:miter lim="800000"/>
            <a:headEnd/>
            <a:tailEnd/>
          </a:ln>
        </p:spPr>
        <p:txBody>
          <a:bodyPr>
            <a:spAutoFit/>
          </a:bodyPr>
          <a:lstStyle/>
          <a:p>
            <a:pPr algn="ctr" rtl="1" eaLnBrk="1" hangingPunct="1">
              <a:spcBef>
                <a:spcPct val="50000"/>
              </a:spcBef>
              <a:defRPr/>
            </a:pPr>
            <a:r>
              <a:rPr lang="ar-SA" sz="2800" b="1" dirty="0" err="1">
                <a:solidFill>
                  <a:schemeClr val="accent2">
                    <a:lumMod val="75000"/>
                  </a:schemeClr>
                </a:solidFill>
              </a:rPr>
              <a:t>تُستخد</a:t>
            </a:r>
            <a:r>
              <a:rPr lang="ar-BH" sz="2800" b="1" dirty="0">
                <a:solidFill>
                  <a:schemeClr val="accent2">
                    <a:lumMod val="75000"/>
                  </a:schemeClr>
                </a:solidFill>
              </a:rPr>
              <a:t>م</a:t>
            </a:r>
            <a:r>
              <a:rPr lang="ar-SA" sz="2800" b="1" dirty="0">
                <a:solidFill>
                  <a:schemeClr val="accent2">
                    <a:lumMod val="75000"/>
                  </a:schemeClr>
                </a:solidFill>
              </a:rPr>
              <a:t> البكتيريا في بعض الصناعات الغذائية مثل :</a:t>
            </a:r>
          </a:p>
          <a:p>
            <a:pPr algn="ctr" rtl="1" eaLnBrk="1" hangingPunct="1">
              <a:spcBef>
                <a:spcPct val="50000"/>
              </a:spcBef>
              <a:defRPr/>
            </a:pPr>
            <a:r>
              <a:rPr lang="ar-SA" sz="2800" b="1" dirty="0">
                <a:solidFill>
                  <a:schemeClr val="accent2">
                    <a:lumMod val="75000"/>
                  </a:schemeClr>
                </a:solidFill>
              </a:rPr>
              <a:t> </a:t>
            </a:r>
            <a:r>
              <a:rPr lang="ar-SA" sz="2800" b="1" dirty="0">
                <a:solidFill>
                  <a:srgbClr val="C00000"/>
                </a:solidFill>
              </a:rPr>
              <a:t>الروب واللبن والجبن </a:t>
            </a:r>
          </a:p>
          <a:p>
            <a:pPr algn="ctr" rtl="1" eaLnBrk="1" hangingPunct="1">
              <a:spcBef>
                <a:spcPct val="50000"/>
              </a:spcBef>
              <a:defRPr/>
            </a:pPr>
            <a:r>
              <a:rPr lang="ar-SA" sz="2800" b="1" dirty="0">
                <a:solidFill>
                  <a:srgbClr val="C00000"/>
                </a:solidFill>
              </a:rPr>
              <a:t>والمخلل </a:t>
            </a:r>
          </a:p>
          <a:p>
            <a:pPr algn="ctr" rtl="1" eaLnBrk="1" hangingPunct="1">
              <a:spcBef>
                <a:spcPct val="50000"/>
              </a:spcBef>
              <a:defRPr/>
            </a:pPr>
            <a:r>
              <a:rPr lang="ar-BH" sz="2800" b="1" dirty="0">
                <a:solidFill>
                  <a:srgbClr val="C00000"/>
                </a:solidFill>
              </a:rPr>
              <a:t> </a:t>
            </a:r>
            <a:r>
              <a:rPr lang="ar-SA" sz="2800" b="1" dirty="0">
                <a:solidFill>
                  <a:srgbClr val="C00000"/>
                </a:solidFill>
              </a:rPr>
              <a:t>و</a:t>
            </a:r>
            <a:r>
              <a:rPr lang="ar-BH" sz="2800" b="1" dirty="0">
                <a:solidFill>
                  <a:srgbClr val="C00000"/>
                </a:solidFill>
              </a:rPr>
              <a:t>صناعة الشوكولاتة</a:t>
            </a:r>
            <a:r>
              <a:rPr lang="ar-SA" sz="2800" b="1" dirty="0">
                <a:solidFill>
                  <a:srgbClr val="C00000"/>
                </a:solidFill>
              </a:rPr>
              <a:t>. </a:t>
            </a:r>
            <a:endParaRPr lang="ar-BH" sz="2800" b="1" dirty="0">
              <a:solidFill>
                <a:srgbClr val="C00000"/>
              </a:solidFill>
            </a:endParaRPr>
          </a:p>
          <a:p>
            <a:pPr algn="ctr" rtl="1" eaLnBrk="1" hangingPunct="1">
              <a:spcBef>
                <a:spcPct val="50000"/>
              </a:spcBef>
              <a:defRPr/>
            </a:pPr>
            <a:r>
              <a:rPr lang="ar-SA" sz="2800" b="1" dirty="0">
                <a:solidFill>
                  <a:schemeClr val="accent1">
                    <a:lumMod val="50000"/>
                  </a:schemeClr>
                </a:solidFill>
              </a:rPr>
              <a:t>و</a:t>
            </a:r>
            <a:r>
              <a:rPr lang="ar-BH" sz="2800" b="1" dirty="0">
                <a:solidFill>
                  <a:schemeClr val="accent1">
                    <a:lumMod val="50000"/>
                  </a:schemeClr>
                </a:solidFill>
              </a:rPr>
              <a:t>إنتاج فيتامين </a:t>
            </a:r>
            <a:r>
              <a:rPr lang="en-US" sz="2800" b="1" dirty="0">
                <a:solidFill>
                  <a:schemeClr val="accent1">
                    <a:lumMod val="50000"/>
                  </a:schemeClr>
                </a:solidFill>
              </a:rPr>
              <a:t>B12 </a:t>
            </a:r>
            <a:r>
              <a:rPr lang="ar-BH" sz="2800" b="1" dirty="0">
                <a:solidFill>
                  <a:schemeClr val="accent1">
                    <a:lumMod val="50000"/>
                  </a:schemeClr>
                </a:solidFill>
              </a:rPr>
              <a:t> و </a:t>
            </a:r>
            <a:r>
              <a:rPr lang="ar-BH" sz="2800" b="1" dirty="0" err="1">
                <a:solidFill>
                  <a:schemeClr val="accent1">
                    <a:lumMod val="50000"/>
                  </a:schemeClr>
                </a:solidFill>
              </a:rPr>
              <a:t>الرايبوفلافين</a:t>
            </a:r>
            <a:r>
              <a:rPr lang="ar-BH" sz="2400" b="1" dirty="0"/>
              <a:t> </a:t>
            </a:r>
            <a:r>
              <a:rPr lang="ar-SA" sz="2400" b="1" dirty="0"/>
              <a:t> </a:t>
            </a:r>
            <a:endParaRPr lang="en-US" b="1" dirty="0"/>
          </a:p>
        </p:txBody>
      </p:sp>
      <p:pic>
        <p:nvPicPr>
          <p:cNvPr id="195588" name="Picture 4" descr="جبن"/>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8108" y="2821871"/>
            <a:ext cx="1905000" cy="1797050"/>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95589" name="Picture 5" descr="nimg26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308" y="599006"/>
            <a:ext cx="1828800" cy="1833563"/>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3497" name="مربع نص 8"/>
          <p:cNvSpPr txBox="1">
            <a:spLocks noChangeArrowheads="1"/>
          </p:cNvSpPr>
          <p:nvPr/>
        </p:nvSpPr>
        <p:spPr bwMode="auto">
          <a:xfrm>
            <a:off x="8860972" y="306906"/>
            <a:ext cx="2667000" cy="584200"/>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1" eaLnBrk="1" hangingPunct="1">
              <a:spcBef>
                <a:spcPct val="0"/>
              </a:spcBef>
              <a:buFontTx/>
              <a:buNone/>
            </a:pPr>
            <a:r>
              <a:rPr lang="ar-BH" altLang="ar-BH" b="1">
                <a:solidFill>
                  <a:srgbClr val="006600"/>
                </a:solidFill>
              </a:rPr>
              <a:t>الغذاء والدواء</a:t>
            </a:r>
          </a:p>
        </p:txBody>
      </p:sp>
      <p:sp>
        <p:nvSpPr>
          <p:cNvPr id="10" name="TextBox 9"/>
          <p:cNvSpPr txBox="1"/>
          <p:nvPr/>
        </p:nvSpPr>
        <p:spPr>
          <a:xfrm>
            <a:off x="45774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pic>
        <p:nvPicPr>
          <p:cNvPr id="2" name="Picture 1"/>
          <p:cNvPicPr>
            <a:picLocks noChangeAspect="1"/>
          </p:cNvPicPr>
          <p:nvPr/>
        </p:nvPicPr>
        <p:blipFill>
          <a:blip r:embed="rId6"/>
          <a:stretch>
            <a:fillRect/>
          </a:stretch>
        </p:blipFill>
        <p:spPr>
          <a:xfrm>
            <a:off x="8576442" y="4174060"/>
            <a:ext cx="3346888" cy="2347817"/>
          </a:xfrm>
          <a:prstGeom prst="rect">
            <a:avLst/>
          </a:prstGeom>
        </p:spPr>
      </p:pic>
    </p:spTree>
    <p:extLst>
      <p:ext uri="{BB962C8B-B14F-4D97-AF65-F5344CB8AC3E}">
        <p14:creationId xmlns:p14="http://schemas.microsoft.com/office/powerpoint/2010/main" val="3674535953"/>
      </p:ext>
    </p:extLst>
  </p:cSld>
  <p:clrMapOvr>
    <a:masterClrMapping/>
  </p:clrMapOvr>
  <p:transition spd="med">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5587">
                                            <p:txEl>
                                              <p:pRg st="1" end="1"/>
                                            </p:txEl>
                                          </p:spTgt>
                                        </p:tgtEl>
                                        <p:attrNameLst>
                                          <p:attrName>style.visibility</p:attrName>
                                        </p:attrNameLst>
                                      </p:cBhvr>
                                      <p:to>
                                        <p:strVal val="visible"/>
                                      </p:to>
                                    </p:set>
                                    <p:animEffect transition="in" filter="barn(inVertical)">
                                      <p:cBhvr>
                                        <p:cTn id="7" dur="500"/>
                                        <p:tgtEl>
                                          <p:spTgt spid="19558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95587">
                                            <p:txEl>
                                              <p:pRg st="2" end="2"/>
                                            </p:txEl>
                                          </p:spTgt>
                                        </p:tgtEl>
                                        <p:attrNameLst>
                                          <p:attrName>style.visibility</p:attrName>
                                        </p:attrNameLst>
                                      </p:cBhvr>
                                      <p:to>
                                        <p:strVal val="visible"/>
                                      </p:to>
                                    </p:set>
                                    <p:animEffect transition="in" filter="barn(inVertical)">
                                      <p:cBhvr>
                                        <p:cTn id="10" dur="500"/>
                                        <p:tgtEl>
                                          <p:spTgt spid="19558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95587">
                                            <p:txEl>
                                              <p:pRg st="3" end="3"/>
                                            </p:txEl>
                                          </p:spTgt>
                                        </p:tgtEl>
                                        <p:attrNameLst>
                                          <p:attrName>style.visibility</p:attrName>
                                        </p:attrNameLst>
                                      </p:cBhvr>
                                      <p:to>
                                        <p:strVal val="visible"/>
                                      </p:to>
                                    </p:set>
                                    <p:animEffect transition="in" filter="barn(inVertical)">
                                      <p:cBhvr>
                                        <p:cTn id="15" dur="500"/>
                                        <p:tgtEl>
                                          <p:spTgt spid="19558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95587">
                                            <p:txEl>
                                              <p:pRg st="4" end="4"/>
                                            </p:txEl>
                                          </p:spTgt>
                                        </p:tgtEl>
                                        <p:attrNameLst>
                                          <p:attrName>style.visibility</p:attrName>
                                        </p:attrNameLst>
                                      </p:cBhvr>
                                      <p:to>
                                        <p:strVal val="visible"/>
                                      </p:to>
                                    </p:set>
                                    <p:animEffect transition="in" filter="barn(inVertical)">
                                      <p:cBhvr>
                                        <p:cTn id="20" dur="500"/>
                                        <p:tgtEl>
                                          <p:spTgt spid="1955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9677400" y="0"/>
            <a:ext cx="2514600" cy="523875"/>
          </a:xfrm>
          <a:prstGeom prst="rect">
            <a:avLst/>
          </a:prstGeom>
          <a:solidFill>
            <a:schemeClr val="bg2">
              <a:lumMod val="20000"/>
              <a:lumOff val="80000"/>
            </a:schemeClr>
          </a:solidFill>
          <a:ln w="38100">
            <a:solidFill>
              <a:srgbClr val="CC0066"/>
            </a:solidFill>
          </a:ln>
        </p:spPr>
        <p:txBody>
          <a:bodyPr rtlCol="1">
            <a:spAutoFit/>
          </a:bodyPr>
          <a:lstStyle/>
          <a:p>
            <a:pPr algn="ctr" rtl="1" eaLnBrk="1" hangingPunct="1">
              <a:defRPr/>
            </a:pPr>
            <a:r>
              <a:rPr lang="ar-BH" sz="2800" b="1" dirty="0"/>
              <a:t>التكامل مع التاريخ</a:t>
            </a:r>
          </a:p>
        </p:txBody>
      </p:sp>
      <p:sp>
        <p:nvSpPr>
          <p:cNvPr id="3" name="مربع نص 2"/>
          <p:cNvSpPr txBox="1">
            <a:spLocks noChangeArrowheads="1"/>
          </p:cNvSpPr>
          <p:nvPr/>
        </p:nvSpPr>
        <p:spPr bwMode="auto">
          <a:xfrm>
            <a:off x="6686457" y="4049234"/>
            <a:ext cx="487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rtl="1" eaLnBrk="1" hangingPunct="1">
              <a:spcBef>
                <a:spcPct val="0"/>
              </a:spcBef>
              <a:buFontTx/>
              <a:buNone/>
            </a:pPr>
            <a:r>
              <a:rPr lang="ar-BH" altLang="ar-BH" sz="2800" b="1" dirty="0"/>
              <a:t>ما آثار اكتشاف البنسلين على الإنسان ؟</a:t>
            </a:r>
          </a:p>
        </p:txBody>
      </p:sp>
      <p:sp>
        <p:nvSpPr>
          <p:cNvPr id="4" name="مربع نص 3"/>
          <p:cNvSpPr txBox="1">
            <a:spLocks noChangeArrowheads="1"/>
          </p:cNvSpPr>
          <p:nvPr/>
        </p:nvSpPr>
        <p:spPr bwMode="auto">
          <a:xfrm>
            <a:off x="5206000" y="4698143"/>
            <a:ext cx="635725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rtl="1" eaLnBrk="1" hangingPunct="1">
              <a:lnSpc>
                <a:spcPct val="150000"/>
              </a:lnSpc>
              <a:spcBef>
                <a:spcPct val="0"/>
              </a:spcBef>
              <a:buFontTx/>
              <a:buNone/>
            </a:pPr>
            <a:r>
              <a:rPr lang="ar-BH" altLang="ar-BH" sz="2800" b="1" dirty="0">
                <a:solidFill>
                  <a:srgbClr val="006600"/>
                </a:solidFill>
              </a:rPr>
              <a:t>أنقذ البنسلين ما لا يحصى من الأرواح , وقاد إلى اكتشاف وتطوير مضادات حيوية أخرى</a:t>
            </a:r>
          </a:p>
        </p:txBody>
      </p:sp>
      <p:pic>
        <p:nvPicPr>
          <p:cNvPr id="41986" name="Picture 2" descr="C:\Documents and Settings\USER\Desktop\مضادات حيوية.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57" y="3471361"/>
            <a:ext cx="3712029" cy="305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5774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
        <p:nvSpPr>
          <p:cNvPr id="5" name="Rectangle 4"/>
          <p:cNvSpPr/>
          <p:nvPr/>
        </p:nvSpPr>
        <p:spPr>
          <a:xfrm>
            <a:off x="5336628" y="1988403"/>
            <a:ext cx="6096000" cy="1600438"/>
          </a:xfrm>
          <a:prstGeom prst="rect">
            <a:avLst/>
          </a:prstGeom>
        </p:spPr>
        <p:txBody>
          <a:bodyPr>
            <a:spAutoFit/>
          </a:bodyPr>
          <a:lstStyle/>
          <a:p>
            <a:pPr algn="ctr" rtl="1">
              <a:spcBef>
                <a:spcPct val="50000"/>
              </a:spcBef>
              <a:defRPr/>
            </a:pPr>
            <a:r>
              <a:rPr lang="ar-SA" sz="2800" b="1" dirty="0"/>
              <a:t>كذلك تستخدم في بعض الصناعات الغير غذائية مثل:</a:t>
            </a:r>
            <a:endParaRPr lang="ar-BH" sz="2800" b="1" dirty="0"/>
          </a:p>
          <a:p>
            <a:pPr algn="ctr" rtl="1">
              <a:spcBef>
                <a:spcPct val="50000"/>
              </a:spcBef>
              <a:buFontTx/>
              <a:buChar char="-"/>
              <a:defRPr/>
            </a:pPr>
            <a:r>
              <a:rPr lang="ar-SA" sz="2800" b="1" dirty="0"/>
              <a:t>الأدوية</a:t>
            </a:r>
            <a:r>
              <a:rPr lang="ar-BH" sz="2800" b="1" dirty="0"/>
              <a:t>: </a:t>
            </a:r>
            <a:r>
              <a:rPr lang="ar-BH" sz="2800" b="1" dirty="0">
                <a:solidFill>
                  <a:srgbClr val="C00000"/>
                </a:solidFill>
              </a:rPr>
              <a:t>المضادات الحيوية مثل </a:t>
            </a:r>
            <a:r>
              <a:rPr lang="ar-BH" sz="2800" b="1" dirty="0" err="1">
                <a:solidFill>
                  <a:srgbClr val="006600"/>
                </a:solidFill>
              </a:rPr>
              <a:t>الستربتومايسين</a:t>
            </a:r>
            <a:r>
              <a:rPr lang="ar-BH" sz="2800" b="1" dirty="0">
                <a:solidFill>
                  <a:srgbClr val="006600"/>
                </a:solidFill>
              </a:rPr>
              <a:t>, </a:t>
            </a:r>
            <a:r>
              <a:rPr lang="ar-BH" sz="2800" b="1" dirty="0" err="1">
                <a:solidFill>
                  <a:srgbClr val="006600"/>
                </a:solidFill>
              </a:rPr>
              <a:t>التتراسيكلين</a:t>
            </a:r>
            <a:r>
              <a:rPr lang="ar-BH" sz="2800" b="1" dirty="0">
                <a:solidFill>
                  <a:srgbClr val="006600"/>
                </a:solidFill>
              </a:rPr>
              <a:t> و </a:t>
            </a:r>
            <a:r>
              <a:rPr lang="ar-BH" sz="2800" b="1" dirty="0" err="1">
                <a:solidFill>
                  <a:srgbClr val="006600"/>
                </a:solidFill>
              </a:rPr>
              <a:t>الفانكومايسين</a:t>
            </a:r>
            <a:r>
              <a:rPr lang="ar-BH" sz="2800" b="1" dirty="0">
                <a:solidFill>
                  <a:srgbClr val="006600"/>
                </a:solidFill>
              </a:rPr>
              <a:t>.</a:t>
            </a:r>
          </a:p>
        </p:txBody>
      </p:sp>
      <p:pic>
        <p:nvPicPr>
          <p:cNvPr id="7" name="Picture 6"/>
          <p:cNvPicPr>
            <a:picLocks noChangeAspect="1"/>
          </p:cNvPicPr>
          <p:nvPr/>
        </p:nvPicPr>
        <p:blipFill>
          <a:blip r:embed="rId3"/>
          <a:stretch>
            <a:fillRect/>
          </a:stretch>
        </p:blipFill>
        <p:spPr>
          <a:xfrm>
            <a:off x="389257" y="1359541"/>
            <a:ext cx="2591025" cy="1774090"/>
          </a:xfrm>
          <a:prstGeom prst="rect">
            <a:avLst/>
          </a:prstGeom>
        </p:spPr>
      </p:pic>
    </p:spTree>
    <p:extLst>
      <p:ext uri="{BB962C8B-B14F-4D97-AF65-F5344CB8AC3E}">
        <p14:creationId xmlns:p14="http://schemas.microsoft.com/office/powerpoint/2010/main" val="253154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4"/>
                                        </p:tgtEl>
                                        <p:attrNameLst>
                                          <p:attrName>style.visibility</p:attrName>
                                        </p:attrNameLst>
                                      </p:cBhvr>
                                      <p:to>
                                        <p:strVal val="visible"/>
                                      </p:to>
                                    </p:set>
                                    <p:anim calcmode="discrete" valueType="clr">
                                      <p:cBhvr override="childStyle">
                                        <p:cTn id="1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4"/>
                                        </p:tgtEl>
                                        <p:attrNameLst>
                                          <p:attrName>fillcolor</p:attrName>
                                        </p:attrNameLst>
                                      </p:cBhvr>
                                      <p:tavLst>
                                        <p:tav tm="0">
                                          <p:val>
                                            <p:clrVal>
                                              <a:schemeClr val="accent2"/>
                                            </p:clrVal>
                                          </p:val>
                                        </p:tav>
                                        <p:tav tm="50000">
                                          <p:val>
                                            <p:clrVal>
                                              <a:schemeClr val="hlink"/>
                                            </p:clrVal>
                                          </p:val>
                                        </p:tav>
                                      </p:tavLst>
                                    </p:anim>
                                    <p:set>
                                      <p:cBhvr>
                                        <p:cTn id="1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63143" y="0"/>
            <a:ext cx="2873828" cy="584775"/>
          </a:xfrm>
          <a:prstGeom prst="rect">
            <a:avLst/>
          </a:prstGeom>
          <a:solidFill>
            <a:srgbClr val="00B0F0"/>
          </a:solidFill>
        </p:spPr>
        <p:txBody>
          <a:bodyPr wrap="square" rtlCol="0">
            <a:spAutoFit/>
          </a:bodyPr>
          <a:lstStyle/>
          <a:p>
            <a:pPr algn="ctr"/>
            <a:r>
              <a:rPr lang="ar-SA" sz="3200" b="1" dirty="0"/>
              <a:t>علم بيئة البكتيريا</a:t>
            </a:r>
            <a:endParaRPr lang="en-US" sz="3200" b="1" dirty="0"/>
          </a:p>
        </p:txBody>
      </p:sp>
      <p:sp>
        <p:nvSpPr>
          <p:cNvPr id="5" name="TextBox 4"/>
          <p:cNvSpPr txBox="1"/>
          <p:nvPr/>
        </p:nvSpPr>
        <p:spPr>
          <a:xfrm>
            <a:off x="4180114" y="584775"/>
            <a:ext cx="8011886" cy="523220"/>
          </a:xfrm>
          <a:prstGeom prst="rect">
            <a:avLst/>
          </a:prstGeom>
          <a:solidFill>
            <a:schemeClr val="accent2">
              <a:lumMod val="20000"/>
              <a:lumOff val="80000"/>
            </a:schemeClr>
          </a:solidFill>
          <a:ln>
            <a:solidFill>
              <a:schemeClr val="accent2">
                <a:lumMod val="40000"/>
                <a:lumOff val="60000"/>
              </a:schemeClr>
            </a:solidFill>
          </a:ln>
        </p:spPr>
        <p:txBody>
          <a:bodyPr wrap="square" rtlCol="0">
            <a:spAutoFit/>
          </a:bodyPr>
          <a:lstStyle/>
          <a:p>
            <a:pPr lvl="0" algn="r" rtl="1"/>
            <a:r>
              <a:rPr lang="ar-SA" sz="2800" dirty="0"/>
              <a:t>تقويم الهدف1: أن تستنتج الطالبة فوائد البكتيريا بدقة من خلال الحوار</a:t>
            </a:r>
            <a:r>
              <a:rPr lang="ar-SA" dirty="0"/>
              <a:t>.</a:t>
            </a:r>
            <a:endParaRPr lang="en-US" dirty="0"/>
          </a:p>
        </p:txBody>
      </p:sp>
      <p:sp>
        <p:nvSpPr>
          <p:cNvPr id="4" name="Rounded Rectangle 3"/>
          <p:cNvSpPr/>
          <p:nvPr/>
        </p:nvSpPr>
        <p:spPr>
          <a:xfrm>
            <a:off x="2922814" y="1469572"/>
            <a:ext cx="8997044" cy="522514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r" rtl="1">
              <a:buFont typeface="Wingdings" panose="05000000000000000000" pitchFamily="2" charset="2"/>
              <a:buChar char="Ø"/>
            </a:pPr>
            <a:r>
              <a:rPr lang="ar-SA" sz="3200" dirty="0">
                <a:solidFill>
                  <a:schemeClr val="tx1"/>
                </a:solidFill>
              </a:rPr>
              <a:t>ما اسم البكتيريا التي تعيش في الأمعاء؟</a:t>
            </a:r>
          </a:p>
          <a:p>
            <a:pPr algn="r" rtl="1"/>
            <a:r>
              <a:rPr lang="ar-SA" sz="3200" dirty="0">
                <a:solidFill>
                  <a:srgbClr val="C00000"/>
                </a:solidFill>
              </a:rPr>
              <a:t>   </a:t>
            </a:r>
            <a:r>
              <a:rPr lang="ar-SA" sz="3200" dirty="0" err="1">
                <a:solidFill>
                  <a:srgbClr val="C00000"/>
                </a:solidFill>
              </a:rPr>
              <a:t>اشيريشيا</a:t>
            </a:r>
            <a:r>
              <a:rPr lang="ar-SA" sz="3200" dirty="0">
                <a:solidFill>
                  <a:srgbClr val="C00000"/>
                </a:solidFill>
              </a:rPr>
              <a:t> </a:t>
            </a:r>
            <a:r>
              <a:rPr lang="ar-SA" sz="3200" dirty="0" err="1">
                <a:solidFill>
                  <a:srgbClr val="C00000"/>
                </a:solidFill>
              </a:rPr>
              <a:t>كولاي</a:t>
            </a:r>
            <a:endParaRPr lang="ar-SA" sz="3200" dirty="0">
              <a:solidFill>
                <a:srgbClr val="C00000"/>
              </a:solidFill>
            </a:endParaRPr>
          </a:p>
          <a:p>
            <a:pPr marL="285750" indent="-285750" algn="r" rtl="1">
              <a:buFont typeface="Wingdings" panose="05000000000000000000" pitchFamily="2" charset="2"/>
              <a:buChar char="Ø"/>
            </a:pPr>
            <a:r>
              <a:rPr lang="ar-SA" sz="3200" dirty="0">
                <a:solidFill>
                  <a:schemeClr val="tx1"/>
                </a:solidFill>
              </a:rPr>
              <a:t>ما دور فيتامين </a:t>
            </a:r>
            <a:r>
              <a:rPr lang="en-US" sz="3200" dirty="0">
                <a:solidFill>
                  <a:schemeClr val="tx1"/>
                </a:solidFill>
              </a:rPr>
              <a:t>K</a:t>
            </a:r>
            <a:r>
              <a:rPr lang="ar-SA" sz="3200" dirty="0">
                <a:solidFill>
                  <a:schemeClr val="tx1"/>
                </a:solidFill>
              </a:rPr>
              <a:t> في الجسم؟</a:t>
            </a:r>
          </a:p>
          <a:p>
            <a:pPr algn="r" rtl="1"/>
            <a:r>
              <a:rPr lang="ar-SA" sz="3200" dirty="0">
                <a:solidFill>
                  <a:schemeClr val="tx1"/>
                </a:solidFill>
              </a:rPr>
              <a:t>   </a:t>
            </a:r>
            <a:r>
              <a:rPr lang="ar-SA" sz="3200" dirty="0">
                <a:solidFill>
                  <a:srgbClr val="C00000"/>
                </a:solidFill>
              </a:rPr>
              <a:t>يساعد في تجلط الدم</a:t>
            </a:r>
          </a:p>
          <a:p>
            <a:pPr marL="285750" indent="-285750" algn="r" rtl="1">
              <a:buFont typeface="Wingdings" panose="05000000000000000000" pitchFamily="2" charset="2"/>
              <a:buChar char="Ø"/>
            </a:pPr>
            <a:r>
              <a:rPr lang="ar-SA" sz="3200" dirty="0">
                <a:solidFill>
                  <a:schemeClr val="tx1"/>
                </a:solidFill>
              </a:rPr>
              <a:t>عددي أسماء الفيتامينات التي تنتجها البكتيريا؟</a:t>
            </a:r>
          </a:p>
          <a:p>
            <a:pPr algn="r" rtl="1"/>
            <a:r>
              <a:rPr lang="ar-SA" sz="3200" dirty="0">
                <a:solidFill>
                  <a:schemeClr val="tx1"/>
                </a:solidFill>
              </a:rPr>
              <a:t>   </a:t>
            </a:r>
            <a:r>
              <a:rPr lang="ar-SA" sz="3200" dirty="0">
                <a:solidFill>
                  <a:srgbClr val="C00000"/>
                </a:solidFill>
              </a:rPr>
              <a:t>فيتامين </a:t>
            </a:r>
            <a:r>
              <a:rPr lang="en-US" sz="3200" dirty="0">
                <a:solidFill>
                  <a:srgbClr val="C00000"/>
                </a:solidFill>
              </a:rPr>
              <a:t>B12</a:t>
            </a:r>
            <a:r>
              <a:rPr lang="ar-SA" sz="3200" dirty="0">
                <a:solidFill>
                  <a:srgbClr val="C00000"/>
                </a:solidFill>
              </a:rPr>
              <a:t> </a:t>
            </a:r>
            <a:r>
              <a:rPr lang="ar-SA" sz="3200" dirty="0" err="1">
                <a:solidFill>
                  <a:srgbClr val="C00000"/>
                </a:solidFill>
              </a:rPr>
              <a:t>والرايبوفلافين</a:t>
            </a:r>
            <a:endParaRPr lang="ar-SA" sz="3200" dirty="0">
              <a:solidFill>
                <a:srgbClr val="C00000"/>
              </a:solidFill>
            </a:endParaRPr>
          </a:p>
          <a:p>
            <a:pPr marL="285750" indent="-285750" algn="r" rtl="1">
              <a:buFont typeface="Wingdings" panose="05000000000000000000" pitchFamily="2" charset="2"/>
              <a:buChar char="Ø"/>
            </a:pPr>
            <a:r>
              <a:rPr lang="ar-SA" sz="3200" dirty="0">
                <a:solidFill>
                  <a:schemeClr val="tx1"/>
                </a:solidFill>
              </a:rPr>
              <a:t>ماذا لو لم توجد البكتيريا النافعة في الأمعاء؟</a:t>
            </a:r>
          </a:p>
          <a:p>
            <a:pPr algn="r" rtl="1"/>
            <a:r>
              <a:rPr lang="ar-SA" sz="3200" dirty="0">
                <a:solidFill>
                  <a:schemeClr val="tx1"/>
                </a:solidFill>
              </a:rPr>
              <a:t>   </a:t>
            </a:r>
            <a:r>
              <a:rPr lang="ar-SA" sz="3200" dirty="0">
                <a:solidFill>
                  <a:srgbClr val="C00000"/>
                </a:solidFill>
              </a:rPr>
              <a:t>ممكن تسبب الإمساك او الإسهال أو عسر الهضم أو..... </a:t>
            </a:r>
            <a:endParaRPr lang="en-US" sz="3200" dirty="0">
              <a:solidFill>
                <a:srgbClr val="C00000"/>
              </a:solidFill>
            </a:endParaRPr>
          </a:p>
        </p:txBody>
      </p:sp>
      <p:sp>
        <p:nvSpPr>
          <p:cNvPr id="7" name="TextBox 6"/>
          <p:cNvSpPr txBox="1"/>
          <p:nvPr/>
        </p:nvSpPr>
        <p:spPr>
          <a:xfrm>
            <a:off x="196949" y="1510669"/>
            <a:ext cx="2299634" cy="2677656"/>
          </a:xfrm>
          <a:prstGeom prst="rect">
            <a:avLst/>
          </a:prstGeom>
          <a:solidFill>
            <a:schemeClr val="accent4">
              <a:lumMod val="20000"/>
              <a:lumOff val="80000"/>
            </a:schemeClr>
          </a:solidFill>
          <a:ln>
            <a:solidFill>
              <a:schemeClr val="accent2">
                <a:lumMod val="40000"/>
                <a:lumOff val="60000"/>
              </a:schemeClr>
            </a:solidFill>
          </a:ln>
        </p:spPr>
        <p:txBody>
          <a:bodyPr wrap="square" rtlCol="0">
            <a:spAutoFit/>
          </a:bodyPr>
          <a:lstStyle/>
          <a:p>
            <a:pPr lvl="0" algn="ctr" rtl="1"/>
            <a:r>
              <a:rPr lang="ar-SA" sz="2400" dirty="0"/>
              <a:t>التعليمات:</a:t>
            </a:r>
          </a:p>
          <a:p>
            <a:pPr marL="342900" lvl="0" indent="-342900" algn="r" rtl="1">
              <a:buFont typeface="Arial" panose="020B0604020202020204" pitchFamily="34" charset="0"/>
              <a:buChar char="•"/>
            </a:pPr>
            <a:r>
              <a:rPr lang="ar-SA" sz="2400" dirty="0"/>
              <a:t>عمل فردي.</a:t>
            </a:r>
          </a:p>
          <a:p>
            <a:pPr marL="342900" lvl="0" indent="-342900" algn="r" rtl="1">
              <a:buFont typeface="Arial" panose="020B0604020202020204" pitchFamily="34" charset="0"/>
              <a:buChar char="•"/>
            </a:pPr>
            <a:r>
              <a:rPr lang="ar-SA" sz="2400" dirty="0"/>
              <a:t>الكتابة على السبورة البيضاء.</a:t>
            </a:r>
          </a:p>
          <a:p>
            <a:pPr marL="342900" lvl="0" indent="-342900" algn="r" rtl="1">
              <a:buFont typeface="Arial" panose="020B0604020202020204" pitchFamily="34" charset="0"/>
              <a:buChar char="•"/>
            </a:pPr>
            <a:r>
              <a:rPr lang="ar-SA" sz="2400" dirty="0"/>
              <a:t>الزمن 5 د.</a:t>
            </a:r>
            <a:endParaRPr lang="en-US" sz="2400" dirty="0"/>
          </a:p>
          <a:p>
            <a:pPr marL="342900" lvl="0" indent="-342900" algn="r" rtl="1">
              <a:buFont typeface="Arial" panose="020B0604020202020204" pitchFamily="34" charset="0"/>
              <a:buChar char="•"/>
            </a:pPr>
            <a:r>
              <a:rPr lang="ar-SA" sz="2400" dirty="0"/>
              <a:t>تصويب اقران.</a:t>
            </a:r>
          </a:p>
          <a:p>
            <a:pPr marL="342900" lvl="0" indent="-342900" algn="r" rtl="1">
              <a:buFont typeface="Arial" panose="020B0604020202020204" pitchFamily="34" charset="0"/>
              <a:buChar char="•"/>
            </a:pPr>
            <a:r>
              <a:rPr lang="ar-SA" sz="2400" dirty="0"/>
              <a:t>المعيار 4 درجات</a:t>
            </a:r>
            <a:endParaRPr lang="en-US" sz="2400" dirty="0"/>
          </a:p>
        </p:txBody>
      </p:sp>
      <p:pic>
        <p:nvPicPr>
          <p:cNvPr id="10" name="Content Placeholder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454" r="3778"/>
          <a:stretch/>
        </p:blipFill>
        <p:spPr>
          <a:xfrm>
            <a:off x="3240183" y="292387"/>
            <a:ext cx="1081446" cy="1218282"/>
          </a:xfrm>
          <a:prstGeom prst="rect">
            <a:avLst/>
          </a:prstGeom>
        </p:spPr>
      </p:pic>
    </p:spTree>
    <p:extLst>
      <p:ext uri="{BB962C8B-B14F-4D97-AF65-F5344CB8AC3E}">
        <p14:creationId xmlns:p14="http://schemas.microsoft.com/office/powerpoint/2010/main" val="328987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arn(inVertic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arn(inVertical)">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arn(inVertical)">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barn(inVertical)">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barn(inVertical)">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barn(inVertical)">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arn(inVertic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heel(1)">
                                      <p:cBhvr>
                                        <p:cTn id="4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3663</TotalTime>
  <Words>951</Words>
  <Application>Microsoft Office PowerPoint</Application>
  <PresentationFormat>شاشة عريضة</PresentationFormat>
  <Paragraphs>138</Paragraphs>
  <Slides>20</Slides>
  <Notes>1</Notes>
  <HiddenSlides>0</HiddenSlides>
  <MMClips>1</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20</vt:i4>
      </vt:variant>
    </vt:vector>
  </HeadingPairs>
  <TitlesOfParts>
    <vt:vector size="25" baseType="lpstr">
      <vt:lpstr>Arial</vt:lpstr>
      <vt:lpstr>Calibri</vt:lpstr>
      <vt:lpstr>Calibri Light</vt:lpstr>
      <vt:lpstr>Wingdings</vt:lpstr>
      <vt:lpstr>Office Theme</vt:lpstr>
      <vt:lpstr>علم بيئة البكتيريا</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بقاء البكتيريا</dc:title>
  <dc:creator>FATIMA ABDULNABI AHMED HASAN ALI</dc:creator>
  <cp:lastModifiedBy>FATIMA ABDULNABI AHMED HASAN ALI</cp:lastModifiedBy>
  <cp:revision>79</cp:revision>
  <dcterms:created xsi:type="dcterms:W3CDTF">2022-10-31T07:13:15Z</dcterms:created>
  <dcterms:modified xsi:type="dcterms:W3CDTF">2025-10-28T20:04:21Z</dcterms:modified>
</cp:coreProperties>
</file>